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4" r:id="rId1"/>
  </p:sldMasterIdLst>
  <p:notesMasterIdLst>
    <p:notesMasterId r:id="rId29"/>
  </p:notesMasterIdLst>
  <p:sldIdLst>
    <p:sldId id="256" r:id="rId2"/>
    <p:sldId id="334" r:id="rId3"/>
    <p:sldId id="335" r:id="rId4"/>
    <p:sldId id="337" r:id="rId5"/>
    <p:sldId id="260" r:id="rId6"/>
    <p:sldId id="261" r:id="rId7"/>
    <p:sldId id="312" r:id="rId8"/>
    <p:sldId id="313" r:id="rId9"/>
    <p:sldId id="314" r:id="rId10"/>
    <p:sldId id="315" r:id="rId11"/>
    <p:sldId id="316" r:id="rId12"/>
    <p:sldId id="317" r:id="rId13"/>
    <p:sldId id="318" r:id="rId14"/>
    <p:sldId id="319" r:id="rId15"/>
    <p:sldId id="320" r:id="rId16"/>
    <p:sldId id="322" r:id="rId17"/>
    <p:sldId id="324" r:id="rId18"/>
    <p:sldId id="326" r:id="rId19"/>
    <p:sldId id="328" r:id="rId20"/>
    <p:sldId id="330" r:id="rId21"/>
    <p:sldId id="332" r:id="rId22"/>
    <p:sldId id="339" r:id="rId23"/>
    <p:sldId id="341" r:id="rId24"/>
    <p:sldId id="343" r:id="rId25"/>
    <p:sldId id="345" r:id="rId26"/>
    <p:sldId id="349" r:id="rId27"/>
    <p:sldId id="351" r:id="rId28"/>
  </p:sldIdLst>
  <p:sldSz cx="9144000" cy="5143500" type="screen16x9"/>
  <p:notesSz cx="6858000" cy="9144000"/>
  <p:embeddedFontLst>
    <p:embeddedFont>
      <p:font typeface="Comfortaa" panose="020B0604020202020204" charset="0"/>
      <p:regular r:id="rId30"/>
      <p:bold r:id="rId31"/>
    </p:embeddedFont>
    <p:embeddedFont>
      <p:font typeface="DM Sans" pitchFamily="2" charset="0"/>
      <p:regular r:id="rId32"/>
      <p:bold r:id="rId33"/>
      <p:italic r:id="rId34"/>
      <p:boldItalic r:id="rId35"/>
    </p:embeddedFont>
    <p:embeddedFont>
      <p:font typeface="Lato" panose="020F0502020204030203" pitchFamily="34" charset="0"/>
      <p:regular r:id="rId36"/>
      <p:bold r:id="rId37"/>
      <p:italic r:id="rId38"/>
      <p:boldItalic r:id="rId39"/>
    </p:embeddedFont>
    <p:embeddedFont>
      <p:font typeface="Nunito Light" pitchFamily="2" charset="0"/>
      <p:regular r:id="rId40"/>
      <p: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7F3879B-2B64-42CF-B9CD-57BA544FE567}">
  <a:tblStyle styleId="{F7F3879B-2B64-42CF-B9CD-57BA544FE56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6E1CBC86-85EC-4280-8FBF-2377CABDC74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0.fntdata"/><Relationship Id="rId21" Type="http://schemas.openxmlformats.org/officeDocument/2006/relationships/slide" Target="slides/slide20.xml"/><Relationship Id="rId34" Type="http://schemas.openxmlformats.org/officeDocument/2006/relationships/font" Target="fonts/font5.fntdata"/><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3.fntdata"/><Relationship Id="rId37" Type="http://schemas.openxmlformats.org/officeDocument/2006/relationships/font" Target="fonts/font8.fntdata"/><Relationship Id="rId40" Type="http://schemas.openxmlformats.org/officeDocument/2006/relationships/font" Target="fonts/font11.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2.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1.fntdata"/><Relationship Id="rId35" Type="http://schemas.openxmlformats.org/officeDocument/2006/relationships/font" Target="fonts/font6.fntdata"/><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4.fntdata"/><Relationship Id="rId38" Type="http://schemas.openxmlformats.org/officeDocument/2006/relationships/font" Target="fonts/font9.fntdata"/><Relationship Id="rId20" Type="http://schemas.openxmlformats.org/officeDocument/2006/relationships/slide" Target="slides/slide19.xml"/><Relationship Id="rId41" Type="http://schemas.openxmlformats.org/officeDocument/2006/relationships/font" Target="fonts/font12.fntdata"/></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06348ffde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06348ffd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29173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07416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89763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265210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454925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667846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103380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35101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32596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79059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7611593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621157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357525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462812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065534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46090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240880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7564081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06348ffde0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06348ffde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87364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99849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47665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23792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06348ffeb2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06348ffeb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061363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Google Shape;283;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971933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164450" y="1264225"/>
            <a:ext cx="6815100" cy="19272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b" anchorCtr="0">
            <a:noAutofit/>
          </a:bodyPr>
          <a:lstStyle>
            <a:lvl1pPr lvl="0" algn="ctr">
              <a:lnSpc>
                <a:spcPct val="115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2220750" y="3232150"/>
            <a:ext cx="4702500" cy="4758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1264400" y="661125"/>
            <a:ext cx="1652100" cy="1511400"/>
          </a:xfrm>
          <a:prstGeom prst="rect">
            <a:avLst/>
          </a:prstGeom>
          <a:solidFill>
            <a:srgbClr val="072C4E">
              <a:alpha val="86310"/>
            </a:srgbClr>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900">
                <a:solidFill>
                  <a:schemeClr val="accen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txBox="1">
            <a:spLocks noGrp="1"/>
          </p:cNvSpPr>
          <p:nvPr>
            <p:ph type="subTitle" idx="1"/>
          </p:nvPr>
        </p:nvSpPr>
        <p:spPr>
          <a:xfrm>
            <a:off x="1754525" y="3682800"/>
            <a:ext cx="4863900" cy="464100"/>
          </a:xfrm>
          <a:prstGeom prst="rect">
            <a:avLst/>
          </a:pr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pic>
        <p:nvPicPr>
          <p:cNvPr id="35" name="Google Shape;35;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6" name="Google Shape;36;p7"/>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7"/>
          <p:cNvSpPr txBox="1">
            <a:spLocks noGrp="1"/>
          </p:cNvSpPr>
          <p:nvPr>
            <p:ph type="subTitle" idx="1"/>
          </p:nvPr>
        </p:nvSpPr>
        <p:spPr>
          <a:xfrm>
            <a:off x="948600" y="1700300"/>
            <a:ext cx="42948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1"/>
        </a:solidFill>
        <a:effectLst/>
      </p:bgPr>
    </p:bg>
    <p:spTree>
      <p:nvGrpSpPr>
        <p:cNvPr id="1" name="Shape 5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135"/>
        <p:cNvGrpSpPr/>
        <p:nvPr/>
      </p:nvGrpSpPr>
      <p:grpSpPr>
        <a:xfrm>
          <a:off x="0" y="0"/>
          <a:ext cx="0" cy="0"/>
          <a:chOff x="0" y="0"/>
          <a:chExt cx="0" cy="0"/>
        </a:xfrm>
      </p:grpSpPr>
      <p:pic>
        <p:nvPicPr>
          <p:cNvPr id="136" name="Google Shape;136;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7" name="Google Shape;137;p26"/>
          <p:cNvSpPr/>
          <p:nvPr/>
        </p:nvSpPr>
        <p:spPr>
          <a:xfrm>
            <a:off x="565700" y="387300"/>
            <a:ext cx="8123400" cy="4368900"/>
          </a:xfrm>
          <a:prstGeom prst="rect">
            <a:avLst/>
          </a:prstGeom>
          <a:solidFill>
            <a:srgbClr val="072C4E">
              <a:alpha val="9102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9" name="Google Shape;139;p26"/>
          <p:cNvSpPr txBox="1">
            <a:spLocks noGrp="1"/>
          </p:cNvSpPr>
          <p:nvPr>
            <p:ph type="subTitle" idx="1"/>
          </p:nvPr>
        </p:nvSpPr>
        <p:spPr>
          <a:xfrm>
            <a:off x="4832040" y="1743825"/>
            <a:ext cx="3254100" cy="20835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0" name="Google Shape;140;p26"/>
          <p:cNvSpPr txBox="1">
            <a:spLocks noGrp="1"/>
          </p:cNvSpPr>
          <p:nvPr>
            <p:ph type="subTitle" idx="2"/>
          </p:nvPr>
        </p:nvSpPr>
        <p:spPr>
          <a:xfrm>
            <a:off x="1057863" y="1743825"/>
            <a:ext cx="3254100" cy="20835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lvl1pPr lvl="0" algn="ctr" rtl="0">
              <a:spcBef>
                <a:spcPts val="0"/>
              </a:spcBef>
              <a:spcAft>
                <a:spcPts val="0"/>
              </a:spcAft>
              <a:buClr>
                <a:schemeClr val="dk1"/>
              </a:buClr>
              <a:buSzPts val="3500"/>
              <a:buFont typeface="Comfortaa"/>
              <a:buNone/>
              <a:defRPr sz="3500" b="1">
                <a:solidFill>
                  <a:schemeClr val="dk1"/>
                </a:solidFill>
                <a:latin typeface="Comfortaa"/>
                <a:ea typeface="Comfortaa"/>
                <a:cs typeface="Comfortaa"/>
                <a:sym typeface="Comfortaa"/>
              </a:defRPr>
            </a:lvl1pPr>
            <a:lvl2pPr lvl="1"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sz="3500" b="1">
                <a:solidFill>
                  <a:schemeClr val="dk1"/>
                </a:solidFill>
                <a:latin typeface="DM Sans"/>
                <a:ea typeface="DM Sans"/>
                <a:cs typeface="DM Sans"/>
                <a:sym typeface="DM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8" r:id="rId4"/>
    <p:sldLayoutId id="2147483672" r:id="rId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2"/>
        <p:cNvGrpSpPr/>
        <p:nvPr/>
      </p:nvGrpSpPr>
      <p:grpSpPr>
        <a:xfrm>
          <a:off x="0" y="0"/>
          <a:ext cx="0" cy="0"/>
          <a:chOff x="0" y="0"/>
          <a:chExt cx="0" cy="0"/>
        </a:xfrm>
      </p:grpSpPr>
      <p:sp>
        <p:nvSpPr>
          <p:cNvPr id="233" name="Google Shape;233;p39"/>
          <p:cNvSpPr/>
          <p:nvPr/>
        </p:nvSpPr>
        <p:spPr>
          <a:xfrm>
            <a:off x="1057350" y="440871"/>
            <a:ext cx="7029300" cy="4392385"/>
          </a:xfrm>
          <a:prstGeom prst="rect">
            <a:avLst/>
          </a:prstGeom>
          <a:solidFill>
            <a:srgbClr val="072C4E">
              <a:alpha val="86310"/>
            </a:srgbClr>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9"/>
          <p:cNvSpPr txBox="1">
            <a:spLocks noGrp="1"/>
          </p:cNvSpPr>
          <p:nvPr>
            <p:ph type="ctrTitle"/>
          </p:nvPr>
        </p:nvSpPr>
        <p:spPr>
          <a:xfrm>
            <a:off x="1164450" y="782532"/>
            <a:ext cx="6815100" cy="19272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dirty="0">
                <a:solidFill>
                  <a:schemeClr val="dk2"/>
                </a:solidFill>
              </a:rPr>
              <a:t>Topic:</a:t>
            </a:r>
            <a:br>
              <a:rPr lang="en-US" sz="2800" dirty="0">
                <a:solidFill>
                  <a:schemeClr val="dk2"/>
                </a:solidFill>
              </a:rPr>
            </a:br>
            <a:r>
              <a:rPr lang="en-US" sz="2800" dirty="0">
                <a:solidFill>
                  <a:schemeClr val="dk2"/>
                </a:solidFill>
              </a:rPr>
              <a:t>Develop ATS(Applicant Tracking System) for making Recruitment Process in Digital Way</a:t>
            </a:r>
            <a:endParaRPr sz="2800" dirty="0">
              <a:solidFill>
                <a:schemeClr val="dk2"/>
              </a:solidFill>
            </a:endParaRPr>
          </a:p>
        </p:txBody>
      </p:sp>
      <p:sp>
        <p:nvSpPr>
          <p:cNvPr id="4" name="TextBox 3">
            <a:extLst>
              <a:ext uri="{FF2B5EF4-FFF2-40B4-BE49-F238E27FC236}">
                <a16:creationId xmlns:a16="http://schemas.microsoft.com/office/drawing/2014/main" id="{E9AFF16F-95CC-7C91-1A14-B8F40137A533}"/>
              </a:ext>
            </a:extLst>
          </p:cNvPr>
          <p:cNvSpPr txBox="1"/>
          <p:nvPr/>
        </p:nvSpPr>
        <p:spPr>
          <a:xfrm>
            <a:off x="1387928" y="2955141"/>
            <a:ext cx="3265714" cy="369332"/>
          </a:xfrm>
          <a:prstGeom prst="rect">
            <a:avLst/>
          </a:prstGeom>
          <a:noFill/>
        </p:spPr>
        <p:txBody>
          <a:bodyPr wrap="square" rtlCol="0">
            <a:spAutoFit/>
          </a:bodyPr>
          <a:lstStyle/>
          <a:p>
            <a:r>
              <a:rPr lang="en-US" sz="1800" dirty="0">
                <a:solidFill>
                  <a:schemeClr val="tx1"/>
                </a:solidFill>
              </a:rPr>
              <a:t>Name of Student :  Mihir Shah</a:t>
            </a:r>
            <a:endParaRPr lang="en-IN" sz="2000" dirty="0">
              <a:solidFill>
                <a:schemeClr val="tx1"/>
              </a:solidFill>
            </a:endParaRPr>
          </a:p>
        </p:txBody>
      </p:sp>
      <p:sp>
        <p:nvSpPr>
          <p:cNvPr id="5" name="TextBox 4">
            <a:extLst>
              <a:ext uri="{FF2B5EF4-FFF2-40B4-BE49-F238E27FC236}">
                <a16:creationId xmlns:a16="http://schemas.microsoft.com/office/drawing/2014/main" id="{0F12EABA-CB80-32EC-134C-B9646DD78721}"/>
              </a:ext>
            </a:extLst>
          </p:cNvPr>
          <p:cNvSpPr txBox="1"/>
          <p:nvPr/>
        </p:nvSpPr>
        <p:spPr>
          <a:xfrm>
            <a:off x="1387928" y="3887181"/>
            <a:ext cx="4833258" cy="369332"/>
          </a:xfrm>
          <a:prstGeom prst="rect">
            <a:avLst/>
          </a:prstGeom>
          <a:noFill/>
        </p:spPr>
        <p:txBody>
          <a:bodyPr wrap="square" rtlCol="0">
            <a:spAutoFit/>
          </a:bodyPr>
          <a:lstStyle/>
          <a:p>
            <a:r>
              <a:rPr lang="en-US" sz="1800" dirty="0">
                <a:solidFill>
                  <a:schemeClr val="tx1"/>
                </a:solidFill>
              </a:rPr>
              <a:t>Name of Faculty Mentor : Prof. Amit Saraswat</a:t>
            </a:r>
            <a:endParaRPr lang="en-IN" sz="1800" dirty="0">
              <a:solidFill>
                <a:schemeClr val="tx1"/>
              </a:solidFill>
            </a:endParaRPr>
          </a:p>
        </p:txBody>
      </p:sp>
      <p:sp>
        <p:nvSpPr>
          <p:cNvPr id="6" name="TextBox 5">
            <a:extLst>
              <a:ext uri="{FF2B5EF4-FFF2-40B4-BE49-F238E27FC236}">
                <a16:creationId xmlns:a16="http://schemas.microsoft.com/office/drawing/2014/main" id="{4739063D-425D-5595-9BD9-0B3F5CB8C9E5}"/>
              </a:ext>
            </a:extLst>
          </p:cNvPr>
          <p:cNvSpPr txBox="1"/>
          <p:nvPr/>
        </p:nvSpPr>
        <p:spPr>
          <a:xfrm>
            <a:off x="1387929" y="4326462"/>
            <a:ext cx="4833257" cy="369332"/>
          </a:xfrm>
          <a:prstGeom prst="rect">
            <a:avLst/>
          </a:prstGeom>
          <a:noFill/>
        </p:spPr>
        <p:txBody>
          <a:bodyPr wrap="square" rtlCol="0">
            <a:spAutoFit/>
          </a:bodyPr>
          <a:lstStyle/>
          <a:p>
            <a:r>
              <a:rPr lang="en-US" sz="1800" dirty="0">
                <a:solidFill>
                  <a:schemeClr val="tx1"/>
                </a:solidFill>
              </a:rPr>
              <a:t>Name of Company Mentor :  Nilakshi  Dutta</a:t>
            </a:r>
            <a:endParaRPr lang="en-IN" sz="1800" dirty="0">
              <a:solidFill>
                <a:schemeClr val="tx1"/>
              </a:solidFill>
            </a:endParaRPr>
          </a:p>
        </p:txBody>
      </p:sp>
      <p:sp>
        <p:nvSpPr>
          <p:cNvPr id="7" name="TextBox 6">
            <a:extLst>
              <a:ext uri="{FF2B5EF4-FFF2-40B4-BE49-F238E27FC236}">
                <a16:creationId xmlns:a16="http://schemas.microsoft.com/office/drawing/2014/main" id="{7F006D04-DFC0-F421-BB32-9C87A3516921}"/>
              </a:ext>
            </a:extLst>
          </p:cNvPr>
          <p:cNvSpPr txBox="1"/>
          <p:nvPr/>
        </p:nvSpPr>
        <p:spPr>
          <a:xfrm>
            <a:off x="1387928" y="3381605"/>
            <a:ext cx="5992585" cy="369332"/>
          </a:xfrm>
          <a:prstGeom prst="rect">
            <a:avLst/>
          </a:prstGeom>
          <a:noFill/>
        </p:spPr>
        <p:txBody>
          <a:bodyPr wrap="square" rtlCol="0">
            <a:spAutoFit/>
          </a:bodyPr>
          <a:lstStyle/>
          <a:p>
            <a:r>
              <a:rPr lang="en-US" sz="1800" dirty="0">
                <a:solidFill>
                  <a:schemeClr val="tx1"/>
                </a:solidFill>
              </a:rPr>
              <a:t>Name of  Organization :  Way To Go Consultants PVT ltd </a:t>
            </a:r>
            <a:endParaRPr lang="en-IN" sz="1800"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4"/>
            <a:ext cx="7710900" cy="10980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Task–2 Current Job Location</a:t>
            </a:r>
            <a:endParaRPr dirty="0">
              <a:solidFill>
                <a:schemeClr val="dk2"/>
              </a:solidFill>
            </a:endParaRPr>
          </a:p>
        </p:txBody>
      </p:sp>
      <p:sp>
        <p:nvSpPr>
          <p:cNvPr id="295" name="Google Shape;295;p44"/>
          <p:cNvSpPr txBox="1">
            <a:spLocks noGrp="1"/>
          </p:cNvSpPr>
          <p:nvPr>
            <p:ph type="subTitle" idx="1"/>
          </p:nvPr>
        </p:nvSpPr>
        <p:spPr>
          <a:xfrm>
            <a:off x="948600" y="1077686"/>
            <a:ext cx="7482300" cy="3559628"/>
          </a:xfrm>
          <a:prstGeom prst="rect">
            <a:avLst/>
          </a:prstGeom>
        </p:spPr>
        <p:txBody>
          <a:bodyPr spcFirstLastPara="1" wrap="square" lIns="91425" tIns="91425" rIns="91425" bIns="91425" anchor="t" anchorCtr="0">
            <a:noAutofit/>
          </a:bodyPr>
          <a:lstStyle/>
          <a:p>
            <a:pPr marL="285750" indent="-285750"/>
            <a:r>
              <a:rPr lang="en-US" sz="1800" b="1" dirty="0"/>
              <a:t>CHALLANGES</a:t>
            </a:r>
          </a:p>
          <a:p>
            <a:pPr marL="0" indent="0">
              <a:buNone/>
            </a:pPr>
            <a:endParaRPr lang="en-US" sz="1600" b="1" dirty="0"/>
          </a:p>
          <a:p>
            <a:pPr marL="285750" indent="-285750"/>
            <a:r>
              <a:rPr lang="en-US" sz="1600" dirty="0"/>
              <a:t>Using a method of  Milestone-1, using tags of spacy, it provides more then one location. Here, I have to find only present location of Branch.</a:t>
            </a:r>
          </a:p>
          <a:p>
            <a:pPr marL="285750" indent="-285750"/>
            <a:endParaRPr lang="en-US" sz="1600" dirty="0"/>
          </a:p>
          <a:p>
            <a:pPr marL="285750" indent="-285750"/>
            <a:r>
              <a:rPr lang="en-US" sz="1600" dirty="0"/>
              <a:t>Regex Patterns for recognizing location has not given positive result.</a:t>
            </a:r>
          </a:p>
          <a:p>
            <a:pPr marL="285750" indent="-285750"/>
            <a:endParaRPr lang="en-US" sz="1600" dirty="0"/>
          </a:p>
          <a:p>
            <a:pPr marL="285750" indent="-285750"/>
            <a:r>
              <a:rPr lang="en-US" sz="1600" dirty="0"/>
              <a:t>Regex Patterns was not able to recognize and fetch name of Indian states and cities comparing to European Cities  and locations of United States.</a:t>
            </a:r>
          </a:p>
          <a:p>
            <a:pPr marL="0" indent="0">
              <a:buNone/>
            </a:pPr>
            <a:endParaRPr lang="en-US" sz="1600" dirty="0"/>
          </a:p>
          <a:p>
            <a:pPr marL="285750" indent="-285750"/>
            <a:r>
              <a:rPr lang="en-US" sz="1600" dirty="0"/>
              <a:t>Even the Algorithm of NLTK could not able to recognize the Location and given output of  another words also with name of cities and states.</a:t>
            </a:r>
          </a:p>
          <a:p>
            <a:pPr marL="0" indent="0">
              <a:buNone/>
            </a:pPr>
            <a:endParaRPr lang="en-US" sz="1600" dirty="0"/>
          </a:p>
          <a:p>
            <a:pPr marL="285750" indent="-285750"/>
            <a:endParaRPr lang="en-US" sz="1800" dirty="0"/>
          </a:p>
          <a:p>
            <a:pPr marL="285750" indent="-285750"/>
            <a:endParaRPr sz="1800" dirty="0"/>
          </a:p>
        </p:txBody>
      </p:sp>
    </p:spTree>
    <p:extLst>
      <p:ext uri="{BB962C8B-B14F-4D97-AF65-F5344CB8AC3E}">
        <p14:creationId xmlns:p14="http://schemas.microsoft.com/office/powerpoint/2010/main" val="1719408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4"/>
            <a:ext cx="7710900" cy="10980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Task–2 Current Job Location</a:t>
            </a:r>
            <a:endParaRPr dirty="0">
              <a:solidFill>
                <a:schemeClr val="dk2"/>
              </a:solidFill>
            </a:endParaRPr>
          </a:p>
        </p:txBody>
      </p:sp>
      <p:sp>
        <p:nvSpPr>
          <p:cNvPr id="295" name="Google Shape;295;p44"/>
          <p:cNvSpPr txBox="1">
            <a:spLocks noGrp="1"/>
          </p:cNvSpPr>
          <p:nvPr>
            <p:ph type="subTitle" idx="1"/>
          </p:nvPr>
        </p:nvSpPr>
        <p:spPr>
          <a:xfrm>
            <a:off x="948600" y="1077686"/>
            <a:ext cx="7482300" cy="3559628"/>
          </a:xfrm>
          <a:prstGeom prst="rect">
            <a:avLst/>
          </a:prstGeom>
        </p:spPr>
        <p:txBody>
          <a:bodyPr spcFirstLastPara="1" wrap="square" lIns="91425" tIns="91425" rIns="91425" bIns="91425" anchor="t" anchorCtr="0">
            <a:noAutofit/>
          </a:bodyPr>
          <a:lstStyle/>
          <a:p>
            <a:pPr marL="285750" indent="-285750"/>
            <a:r>
              <a:rPr lang="en-US" sz="1800" b="1" dirty="0"/>
              <a:t>SOLUTION</a:t>
            </a:r>
          </a:p>
          <a:p>
            <a:pPr marL="0" indent="0">
              <a:buNone/>
            </a:pPr>
            <a:endParaRPr lang="en-US" sz="1600" b="1" dirty="0"/>
          </a:p>
          <a:p>
            <a:pPr marL="285750" indent="-285750"/>
            <a:r>
              <a:rPr lang="en-US" sz="1600" dirty="0"/>
              <a:t>Decided to creating a dictionary of all Indian States.</a:t>
            </a:r>
          </a:p>
          <a:p>
            <a:pPr marL="0" indent="0">
              <a:buNone/>
            </a:pPr>
            <a:endParaRPr lang="en-US" sz="1600" dirty="0"/>
          </a:p>
          <a:p>
            <a:pPr marL="285750" indent="-285750"/>
            <a:r>
              <a:rPr lang="en-US" sz="1600" dirty="0"/>
              <a:t>States includes Name of all Districts and cities and Villages inside the districts.</a:t>
            </a:r>
          </a:p>
          <a:p>
            <a:pPr marL="285750" indent="-285750"/>
            <a:endParaRPr lang="en-US" sz="1600" dirty="0"/>
          </a:p>
          <a:p>
            <a:pPr marL="285750" indent="-285750"/>
            <a:r>
              <a:rPr lang="en-US" sz="1600" dirty="0"/>
              <a:t>Name of Districts as Key element &amp; all locations inside it as Value element.</a:t>
            </a:r>
          </a:p>
          <a:p>
            <a:pPr marL="285750" indent="-285750"/>
            <a:endParaRPr lang="en-US" sz="1600" dirty="0"/>
          </a:p>
          <a:p>
            <a:pPr marL="285750" indent="-285750"/>
            <a:r>
              <a:rPr lang="en-US" sz="1600" dirty="0"/>
              <a:t>A function was created which has a Regex pattern which is joined  locations in dictionary which can match locations in text and extract it.</a:t>
            </a:r>
          </a:p>
          <a:p>
            <a:pPr marL="285750" indent="-285750"/>
            <a:endParaRPr lang="en-US" sz="1600" dirty="0"/>
          </a:p>
          <a:p>
            <a:pPr marL="285750" indent="-285750"/>
            <a:r>
              <a:rPr lang="en-US" sz="1600" dirty="0"/>
              <a:t>I make dictionary for two states Rajasthan and Odissa.</a:t>
            </a:r>
          </a:p>
          <a:p>
            <a:pPr marL="285750" indent="-285750"/>
            <a:endParaRPr lang="en-US" sz="1800" dirty="0"/>
          </a:p>
          <a:p>
            <a:pPr marL="285750" indent="-285750"/>
            <a:endParaRPr sz="1800" dirty="0"/>
          </a:p>
        </p:txBody>
      </p:sp>
    </p:spTree>
    <p:extLst>
      <p:ext uri="{BB962C8B-B14F-4D97-AF65-F5344CB8AC3E}">
        <p14:creationId xmlns:p14="http://schemas.microsoft.com/office/powerpoint/2010/main" val="3169398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3"/>
          <p:cNvSpPr/>
          <p:nvPr/>
        </p:nvSpPr>
        <p:spPr>
          <a:xfrm>
            <a:off x="1264400" y="2362575"/>
            <a:ext cx="6945000" cy="211290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br>
              <a:rPr lang="en" dirty="0">
                <a:solidFill>
                  <a:schemeClr val="dk2"/>
                </a:solidFill>
              </a:rPr>
            </a:br>
            <a:r>
              <a:rPr lang="en" dirty="0">
                <a:solidFill>
                  <a:schemeClr val="dk2"/>
                </a:solidFill>
              </a:rPr>
              <a:t>Task 3 –  Extracting Present Designation</a:t>
            </a:r>
            <a:endParaRPr dirty="0">
              <a:solidFill>
                <a:schemeClr val="dk2"/>
              </a:solidFill>
            </a:endParaRPr>
          </a:p>
        </p:txBody>
      </p:sp>
      <p:sp>
        <p:nvSpPr>
          <p:cNvPr id="288" name="Google Shape;288;p43"/>
          <p:cNvSpPr txBox="1">
            <a:spLocks noGrp="1"/>
          </p:cNvSpPr>
          <p:nvPr>
            <p:ph type="title" idx="2"/>
          </p:nvPr>
        </p:nvSpPr>
        <p:spPr>
          <a:xfrm>
            <a:off x="1264400" y="661125"/>
            <a:ext cx="1652100" cy="1511400"/>
          </a:xfrm>
          <a:prstGeom prst="rect">
            <a:avLst/>
          </a:prstGeom>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t>3</a:t>
            </a:r>
            <a:endParaRPr dirty="0"/>
          </a:p>
        </p:txBody>
      </p:sp>
    </p:spTree>
    <p:extLst>
      <p:ext uri="{BB962C8B-B14F-4D97-AF65-F5344CB8AC3E}">
        <p14:creationId xmlns:p14="http://schemas.microsoft.com/office/powerpoint/2010/main" val="9461720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4"/>
            <a:ext cx="7710900" cy="10980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Task–3 Present Designation</a:t>
            </a:r>
            <a:endParaRPr dirty="0">
              <a:solidFill>
                <a:schemeClr val="dk2"/>
              </a:solidFill>
            </a:endParaRPr>
          </a:p>
        </p:txBody>
      </p:sp>
      <p:sp>
        <p:nvSpPr>
          <p:cNvPr id="295" name="Google Shape;295;p44"/>
          <p:cNvSpPr txBox="1">
            <a:spLocks noGrp="1"/>
          </p:cNvSpPr>
          <p:nvPr>
            <p:ph type="subTitle" idx="1"/>
          </p:nvPr>
        </p:nvSpPr>
        <p:spPr>
          <a:xfrm>
            <a:off x="948600" y="1077686"/>
            <a:ext cx="7482300" cy="3559628"/>
          </a:xfrm>
          <a:prstGeom prst="rect">
            <a:avLst/>
          </a:prstGeom>
        </p:spPr>
        <p:txBody>
          <a:bodyPr spcFirstLastPara="1" wrap="square" lIns="91425" tIns="91425" rIns="91425" bIns="91425" anchor="t" anchorCtr="0">
            <a:noAutofit/>
          </a:bodyPr>
          <a:lstStyle/>
          <a:p>
            <a:pPr marL="285750" indent="-285750"/>
            <a:r>
              <a:rPr lang="en-US" sz="1800" b="1" dirty="0"/>
              <a:t>CHALLENGES</a:t>
            </a:r>
          </a:p>
          <a:p>
            <a:pPr marL="0" indent="0">
              <a:buNone/>
            </a:pPr>
            <a:endParaRPr lang="en-US" sz="1800" b="1" dirty="0"/>
          </a:p>
          <a:p>
            <a:pPr marL="285750" indent="-285750"/>
            <a:r>
              <a:rPr lang="en-US" sz="1600" dirty="0"/>
              <a:t>Always, more then single designations in the resume.</a:t>
            </a:r>
          </a:p>
          <a:p>
            <a:pPr marL="285750" indent="-285750"/>
            <a:endParaRPr lang="en-US" sz="1600" dirty="0"/>
          </a:p>
          <a:p>
            <a:pPr marL="285750" indent="-285750"/>
            <a:r>
              <a:rPr lang="en-US" sz="1600" dirty="0"/>
              <a:t>By simple matching list of designation, the output is showing more then designations so, it is tough to decide which one is current.</a:t>
            </a:r>
          </a:p>
          <a:p>
            <a:pPr marL="0" indent="0">
              <a:buNone/>
            </a:pPr>
            <a:endParaRPr lang="en-US" sz="1800" b="1" dirty="0"/>
          </a:p>
          <a:p>
            <a:pPr marL="285750" indent="-285750"/>
            <a:r>
              <a:rPr lang="en-US" sz="1600" dirty="0"/>
              <a:t>Designation could not recognized using of RegEx which have pattern which renders  keywords like “working since”, “presently working” etc.</a:t>
            </a:r>
          </a:p>
          <a:p>
            <a:pPr marL="0" indent="0">
              <a:buNone/>
            </a:pPr>
            <a:endParaRPr lang="en-US" sz="1600" dirty="0"/>
          </a:p>
          <a:p>
            <a:pPr marL="285750" indent="-285750"/>
            <a:r>
              <a:rPr lang="en-US" sz="1600" dirty="0"/>
              <a:t>It is also un-identified, using NER which can extract current designation using Spacy library and English model inside it.</a:t>
            </a:r>
          </a:p>
          <a:p>
            <a:pPr marL="0" indent="0">
              <a:buNone/>
            </a:pPr>
            <a:endParaRPr lang="en-US" sz="1600" dirty="0"/>
          </a:p>
          <a:p>
            <a:pPr marL="0" indent="0">
              <a:buNone/>
            </a:pPr>
            <a:endParaRPr lang="en-US" sz="1600" dirty="0"/>
          </a:p>
          <a:p>
            <a:pPr marL="285750" indent="-285750"/>
            <a:endParaRPr lang="en-US" sz="1800" dirty="0"/>
          </a:p>
          <a:p>
            <a:pPr marL="285750" indent="-285750"/>
            <a:endParaRPr sz="1800" dirty="0"/>
          </a:p>
        </p:txBody>
      </p:sp>
    </p:spTree>
    <p:extLst>
      <p:ext uri="{BB962C8B-B14F-4D97-AF65-F5344CB8AC3E}">
        <p14:creationId xmlns:p14="http://schemas.microsoft.com/office/powerpoint/2010/main" val="23220978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4"/>
            <a:ext cx="7710900" cy="10980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Task–3 Present Designation</a:t>
            </a:r>
            <a:endParaRPr dirty="0">
              <a:solidFill>
                <a:schemeClr val="dk2"/>
              </a:solidFill>
            </a:endParaRPr>
          </a:p>
        </p:txBody>
      </p:sp>
      <p:sp>
        <p:nvSpPr>
          <p:cNvPr id="295" name="Google Shape;295;p44"/>
          <p:cNvSpPr txBox="1">
            <a:spLocks noGrp="1"/>
          </p:cNvSpPr>
          <p:nvPr>
            <p:ph type="subTitle" idx="1"/>
          </p:nvPr>
        </p:nvSpPr>
        <p:spPr>
          <a:xfrm>
            <a:off x="948600" y="1077686"/>
            <a:ext cx="7482300" cy="3559628"/>
          </a:xfrm>
          <a:prstGeom prst="rect">
            <a:avLst/>
          </a:prstGeom>
        </p:spPr>
        <p:txBody>
          <a:bodyPr spcFirstLastPara="1" wrap="square" lIns="91425" tIns="91425" rIns="91425" bIns="91425" anchor="t" anchorCtr="0">
            <a:noAutofit/>
          </a:bodyPr>
          <a:lstStyle/>
          <a:p>
            <a:pPr marL="285750" indent="-285750"/>
            <a:r>
              <a:rPr lang="en-US" sz="1800" b="1" dirty="0"/>
              <a:t>SOLUTION</a:t>
            </a:r>
          </a:p>
          <a:p>
            <a:pPr marL="0" indent="0">
              <a:buNone/>
            </a:pPr>
            <a:endParaRPr lang="en-US" sz="1800" b="1" dirty="0"/>
          </a:p>
          <a:p>
            <a:pPr marL="285750" indent="-285750"/>
            <a:r>
              <a:rPr lang="en-US" sz="1600" dirty="0"/>
              <a:t>Create a list of 113 designations of Banking, Finance, NBFC, Sales, BFSI, Accounting.</a:t>
            </a:r>
          </a:p>
          <a:p>
            <a:pPr marL="0" indent="0">
              <a:buNone/>
            </a:pPr>
            <a:endParaRPr lang="en-US" sz="1600" dirty="0"/>
          </a:p>
          <a:p>
            <a:pPr marL="285750" indent="-285750"/>
            <a:r>
              <a:rPr lang="en-US" sz="1600" dirty="0"/>
              <a:t>Gave an Order of list from higher designation to Lower Designation.</a:t>
            </a:r>
          </a:p>
          <a:p>
            <a:pPr marL="0" indent="0">
              <a:buNone/>
            </a:pPr>
            <a:endParaRPr lang="en-US" sz="1600" dirty="0"/>
          </a:p>
          <a:p>
            <a:pPr marL="285750" indent="-285750"/>
            <a:r>
              <a:rPr lang="en-US" sz="1600" dirty="0"/>
              <a:t>Function extracts only single designation per file.</a:t>
            </a:r>
          </a:p>
          <a:p>
            <a:pPr marL="285750" indent="-285750"/>
            <a:endParaRPr lang="en-US" sz="1600" dirty="0"/>
          </a:p>
          <a:p>
            <a:pPr marL="285750" indent="-285750"/>
            <a:r>
              <a:rPr lang="en-US" sz="1600" dirty="0"/>
              <a:t>Creating a function, which can extract higher designation in preference of lower designation.</a:t>
            </a:r>
          </a:p>
          <a:p>
            <a:pPr marL="285750" indent="-285750"/>
            <a:endParaRPr lang="en-US" sz="1600" dirty="0"/>
          </a:p>
          <a:p>
            <a:pPr marL="285750" indent="-285750"/>
            <a:endParaRPr lang="en-US" sz="1600" dirty="0"/>
          </a:p>
          <a:p>
            <a:pPr marL="285750" indent="-285750"/>
            <a:endParaRPr lang="en-US" sz="1600" dirty="0"/>
          </a:p>
          <a:p>
            <a:pPr marL="0" indent="0">
              <a:buNone/>
            </a:pPr>
            <a:endParaRPr lang="en-US" sz="1800" b="1" dirty="0"/>
          </a:p>
          <a:p>
            <a:pPr marL="285750" indent="-285750"/>
            <a:endParaRPr lang="en-US" sz="1600" dirty="0"/>
          </a:p>
          <a:p>
            <a:pPr marL="0" indent="0">
              <a:buNone/>
            </a:pPr>
            <a:endParaRPr lang="en-US" sz="1600" dirty="0"/>
          </a:p>
          <a:p>
            <a:pPr marL="285750" indent="-285750"/>
            <a:endParaRPr lang="en-US" sz="1800" dirty="0"/>
          </a:p>
          <a:p>
            <a:pPr marL="285750" indent="-285750"/>
            <a:endParaRPr sz="1800" dirty="0"/>
          </a:p>
        </p:txBody>
      </p:sp>
    </p:spTree>
    <p:extLst>
      <p:ext uri="{BB962C8B-B14F-4D97-AF65-F5344CB8AC3E}">
        <p14:creationId xmlns:p14="http://schemas.microsoft.com/office/powerpoint/2010/main" val="5484684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3"/>
          <p:cNvSpPr/>
          <p:nvPr/>
        </p:nvSpPr>
        <p:spPr>
          <a:xfrm>
            <a:off x="1264400" y="2362575"/>
            <a:ext cx="6945000" cy="211290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br>
              <a:rPr lang="en" dirty="0">
                <a:solidFill>
                  <a:schemeClr val="dk2"/>
                </a:solidFill>
              </a:rPr>
            </a:br>
            <a:r>
              <a:rPr lang="en" dirty="0">
                <a:solidFill>
                  <a:schemeClr val="dk2"/>
                </a:solidFill>
              </a:rPr>
              <a:t>Task 4 –  Extracting Functional Qualifications</a:t>
            </a:r>
            <a:endParaRPr dirty="0">
              <a:solidFill>
                <a:schemeClr val="dk2"/>
              </a:solidFill>
            </a:endParaRPr>
          </a:p>
        </p:txBody>
      </p:sp>
      <p:sp>
        <p:nvSpPr>
          <p:cNvPr id="288" name="Google Shape;288;p43"/>
          <p:cNvSpPr txBox="1">
            <a:spLocks noGrp="1"/>
          </p:cNvSpPr>
          <p:nvPr>
            <p:ph type="title" idx="2"/>
          </p:nvPr>
        </p:nvSpPr>
        <p:spPr>
          <a:xfrm>
            <a:off x="1264400" y="661125"/>
            <a:ext cx="1652100" cy="1511400"/>
          </a:xfrm>
          <a:prstGeom prst="rect">
            <a:avLst/>
          </a:prstGeom>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t>4</a:t>
            </a:r>
            <a:endParaRPr dirty="0"/>
          </a:p>
        </p:txBody>
      </p:sp>
    </p:spTree>
    <p:extLst>
      <p:ext uri="{BB962C8B-B14F-4D97-AF65-F5344CB8AC3E}">
        <p14:creationId xmlns:p14="http://schemas.microsoft.com/office/powerpoint/2010/main" val="38483448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4"/>
            <a:ext cx="7710900" cy="10980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Task– 4 Functional Qualification</a:t>
            </a:r>
            <a:endParaRPr dirty="0">
              <a:solidFill>
                <a:schemeClr val="dk2"/>
              </a:solidFill>
            </a:endParaRPr>
          </a:p>
        </p:txBody>
      </p:sp>
      <p:sp>
        <p:nvSpPr>
          <p:cNvPr id="295" name="Google Shape;295;p44"/>
          <p:cNvSpPr txBox="1">
            <a:spLocks noGrp="1"/>
          </p:cNvSpPr>
          <p:nvPr>
            <p:ph type="subTitle" idx="1"/>
          </p:nvPr>
        </p:nvSpPr>
        <p:spPr>
          <a:xfrm>
            <a:off x="948600" y="1077686"/>
            <a:ext cx="7482300" cy="3559628"/>
          </a:xfrm>
          <a:prstGeom prst="rect">
            <a:avLst/>
          </a:prstGeom>
        </p:spPr>
        <p:txBody>
          <a:bodyPr spcFirstLastPara="1" wrap="square" lIns="91425" tIns="91425" rIns="91425" bIns="91425" anchor="t" anchorCtr="0">
            <a:noAutofit/>
          </a:bodyPr>
          <a:lstStyle/>
          <a:p>
            <a:pPr marL="285750" indent="-285750"/>
            <a:r>
              <a:rPr lang="en-US" sz="1800" b="1" dirty="0"/>
              <a:t>SOLUTION</a:t>
            </a:r>
          </a:p>
          <a:p>
            <a:pPr marL="0" indent="0">
              <a:buNone/>
            </a:pPr>
            <a:endParaRPr lang="en-US" sz="1800" b="1" dirty="0"/>
          </a:p>
          <a:p>
            <a:pPr marL="285750" indent="-285750"/>
            <a:r>
              <a:rPr lang="en-US" sz="1600" dirty="0"/>
              <a:t>Created a dictionary of names of  Bachelors Degree  and Master’s Degree.</a:t>
            </a:r>
          </a:p>
          <a:p>
            <a:pPr marL="0" indent="0">
              <a:buNone/>
            </a:pPr>
            <a:endParaRPr lang="en-US" sz="1600" dirty="0"/>
          </a:p>
          <a:p>
            <a:pPr marL="285750" indent="-285750"/>
            <a:r>
              <a:rPr lang="en-US" sz="1600" dirty="0"/>
              <a:t>In dictionary I created abbreviation of Both degrees as key element and their full form as value element in dictionary.</a:t>
            </a:r>
          </a:p>
          <a:p>
            <a:pPr marL="285750" indent="-285750"/>
            <a:endParaRPr lang="en-US" sz="1600" dirty="0"/>
          </a:p>
          <a:p>
            <a:pPr marL="285750" indent="-285750"/>
            <a:r>
              <a:rPr lang="en-US" sz="1600" dirty="0"/>
              <a:t>For name of specialization &amp; subjects two separate lists are created for specialization for Bachelors and Masters degrees.</a:t>
            </a:r>
          </a:p>
          <a:p>
            <a:pPr marL="285750" indent="-285750"/>
            <a:endParaRPr lang="en-US" sz="1600" dirty="0"/>
          </a:p>
          <a:p>
            <a:pPr marL="0" indent="0">
              <a:buNone/>
            </a:pPr>
            <a:endParaRPr lang="en-US" sz="1600" dirty="0"/>
          </a:p>
          <a:p>
            <a:pPr marL="285750" indent="-285750"/>
            <a:endParaRPr lang="en-US" sz="1600" dirty="0"/>
          </a:p>
          <a:p>
            <a:pPr marL="0" indent="0">
              <a:buNone/>
            </a:pPr>
            <a:endParaRPr lang="en-US" sz="1800" b="1" dirty="0"/>
          </a:p>
          <a:p>
            <a:pPr marL="285750" indent="-285750"/>
            <a:endParaRPr lang="en-US" sz="1600" dirty="0"/>
          </a:p>
          <a:p>
            <a:pPr marL="0" indent="0">
              <a:buNone/>
            </a:pPr>
            <a:endParaRPr lang="en-US" sz="1600" dirty="0"/>
          </a:p>
          <a:p>
            <a:pPr marL="285750" indent="-285750"/>
            <a:endParaRPr lang="en-US" sz="1800" dirty="0"/>
          </a:p>
          <a:p>
            <a:pPr marL="285750" indent="-285750"/>
            <a:endParaRPr sz="1800" dirty="0"/>
          </a:p>
        </p:txBody>
      </p:sp>
    </p:spTree>
    <p:extLst>
      <p:ext uri="{BB962C8B-B14F-4D97-AF65-F5344CB8AC3E}">
        <p14:creationId xmlns:p14="http://schemas.microsoft.com/office/powerpoint/2010/main" val="150291662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4"/>
            <a:ext cx="7710900" cy="10980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Task– 4 Functional Qualification</a:t>
            </a:r>
            <a:endParaRPr dirty="0">
              <a:solidFill>
                <a:schemeClr val="dk2"/>
              </a:solidFill>
            </a:endParaRPr>
          </a:p>
        </p:txBody>
      </p:sp>
      <p:sp>
        <p:nvSpPr>
          <p:cNvPr id="295" name="Google Shape;295;p44"/>
          <p:cNvSpPr txBox="1">
            <a:spLocks noGrp="1"/>
          </p:cNvSpPr>
          <p:nvPr>
            <p:ph type="subTitle" idx="1"/>
          </p:nvPr>
        </p:nvSpPr>
        <p:spPr>
          <a:xfrm>
            <a:off x="948600" y="1077686"/>
            <a:ext cx="7482300" cy="3559628"/>
          </a:xfrm>
          <a:prstGeom prst="rect">
            <a:avLst/>
          </a:prstGeom>
        </p:spPr>
        <p:txBody>
          <a:bodyPr spcFirstLastPara="1" wrap="square" lIns="91425" tIns="91425" rIns="91425" bIns="91425" anchor="t" anchorCtr="0">
            <a:noAutofit/>
          </a:bodyPr>
          <a:lstStyle/>
          <a:p>
            <a:pPr marL="285750" indent="-285750"/>
            <a:r>
              <a:rPr lang="en-US" sz="1600" dirty="0"/>
              <a:t>Four  Functions are created for Extracting Four Details</a:t>
            </a:r>
          </a:p>
          <a:p>
            <a:pPr marL="285750" indent="-285750"/>
            <a:r>
              <a:rPr lang="en-US" sz="1600" dirty="0"/>
              <a:t>(1) Name of Bachelors Qualification</a:t>
            </a:r>
          </a:p>
          <a:p>
            <a:pPr marL="285750" indent="-285750"/>
            <a:r>
              <a:rPr lang="en-US" sz="1600" dirty="0"/>
              <a:t>(2) Name of Masters Qualification</a:t>
            </a:r>
          </a:p>
          <a:p>
            <a:pPr marL="285750" indent="-285750"/>
            <a:r>
              <a:rPr lang="en-US" sz="1600" dirty="0"/>
              <a:t>(3) Specialization of Bachelors Qualification</a:t>
            </a:r>
          </a:p>
          <a:p>
            <a:pPr marL="285750" indent="-285750"/>
            <a:r>
              <a:rPr lang="en-US" sz="1600" dirty="0"/>
              <a:t>(4) Specialization of Masters Qualifications</a:t>
            </a:r>
          </a:p>
          <a:p>
            <a:pPr marL="285750" indent="-285750"/>
            <a:endParaRPr lang="en-US" sz="1600" dirty="0"/>
          </a:p>
          <a:p>
            <a:pPr marL="285750" indent="-285750"/>
            <a:r>
              <a:rPr lang="en-US" sz="1600" dirty="0"/>
              <a:t>Code is written in that manner that using these four functions, it applies matching of details in the text of resume and append the details in the excel workbook beside the row of name of particular candidates.</a:t>
            </a:r>
          </a:p>
          <a:p>
            <a:pPr marL="0" indent="0">
              <a:buNone/>
            </a:pPr>
            <a:endParaRPr lang="en-US" sz="1600" dirty="0"/>
          </a:p>
          <a:p>
            <a:pPr marL="285750" indent="-285750"/>
            <a:r>
              <a:rPr lang="en-US" sz="1600" dirty="0"/>
              <a:t>And details of this functions display on 4 different column in excel workbook with the name of  Candidate.</a:t>
            </a:r>
          </a:p>
          <a:p>
            <a:pPr marL="0" indent="0">
              <a:buNone/>
            </a:pPr>
            <a:endParaRPr lang="en-US" sz="1600" dirty="0"/>
          </a:p>
          <a:p>
            <a:pPr marL="285750" indent="-285750"/>
            <a:endParaRPr lang="en-US" sz="1600" dirty="0"/>
          </a:p>
          <a:p>
            <a:pPr marL="0" indent="0">
              <a:buNone/>
            </a:pPr>
            <a:endParaRPr lang="en-US" sz="1800" b="1" dirty="0"/>
          </a:p>
          <a:p>
            <a:pPr marL="285750" indent="-285750"/>
            <a:endParaRPr lang="en-US" sz="1600" dirty="0"/>
          </a:p>
          <a:p>
            <a:pPr marL="0" indent="0">
              <a:buNone/>
            </a:pPr>
            <a:endParaRPr lang="en-US" sz="1600" dirty="0"/>
          </a:p>
          <a:p>
            <a:pPr marL="285750" indent="-285750"/>
            <a:endParaRPr lang="en-US" sz="1800" dirty="0"/>
          </a:p>
          <a:p>
            <a:pPr marL="285750" indent="-285750"/>
            <a:endParaRPr sz="1800" dirty="0"/>
          </a:p>
        </p:txBody>
      </p:sp>
    </p:spTree>
    <p:extLst>
      <p:ext uri="{BB962C8B-B14F-4D97-AF65-F5344CB8AC3E}">
        <p14:creationId xmlns:p14="http://schemas.microsoft.com/office/powerpoint/2010/main" val="2760598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3"/>
          <p:cNvSpPr/>
          <p:nvPr/>
        </p:nvSpPr>
        <p:spPr>
          <a:xfrm>
            <a:off x="1264400" y="2362575"/>
            <a:ext cx="6945000" cy="211290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br>
              <a:rPr lang="en" dirty="0">
                <a:solidFill>
                  <a:schemeClr val="dk2"/>
                </a:solidFill>
              </a:rPr>
            </a:br>
            <a:r>
              <a:rPr lang="en" dirty="0">
                <a:solidFill>
                  <a:schemeClr val="dk2"/>
                </a:solidFill>
              </a:rPr>
              <a:t>Task 5 –  Extracting Total Years of Experience</a:t>
            </a:r>
            <a:endParaRPr dirty="0">
              <a:solidFill>
                <a:schemeClr val="dk2"/>
              </a:solidFill>
            </a:endParaRPr>
          </a:p>
        </p:txBody>
      </p:sp>
      <p:sp>
        <p:nvSpPr>
          <p:cNvPr id="288" name="Google Shape;288;p43"/>
          <p:cNvSpPr txBox="1">
            <a:spLocks noGrp="1"/>
          </p:cNvSpPr>
          <p:nvPr>
            <p:ph type="title" idx="2"/>
          </p:nvPr>
        </p:nvSpPr>
        <p:spPr>
          <a:xfrm>
            <a:off x="1264400" y="661125"/>
            <a:ext cx="1652100" cy="1511400"/>
          </a:xfrm>
          <a:prstGeom prst="rect">
            <a:avLst/>
          </a:prstGeom>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t>5</a:t>
            </a:r>
            <a:endParaRPr dirty="0"/>
          </a:p>
        </p:txBody>
      </p:sp>
    </p:spTree>
    <p:extLst>
      <p:ext uri="{BB962C8B-B14F-4D97-AF65-F5344CB8AC3E}">
        <p14:creationId xmlns:p14="http://schemas.microsoft.com/office/powerpoint/2010/main" val="40113519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10900" cy="108169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chemeClr val="dk2"/>
                </a:solidFill>
              </a:rPr>
              <a:t>Task 5 -Total Years of Experience</a:t>
            </a:r>
            <a:endParaRPr sz="3200" dirty="0">
              <a:solidFill>
                <a:schemeClr val="dk2"/>
              </a:solidFill>
            </a:endParaRPr>
          </a:p>
        </p:txBody>
      </p:sp>
      <p:sp>
        <p:nvSpPr>
          <p:cNvPr id="295" name="Google Shape;295;p44"/>
          <p:cNvSpPr txBox="1">
            <a:spLocks noGrp="1"/>
          </p:cNvSpPr>
          <p:nvPr>
            <p:ph type="subTitle" idx="1"/>
          </p:nvPr>
        </p:nvSpPr>
        <p:spPr>
          <a:xfrm>
            <a:off x="948600" y="1077686"/>
            <a:ext cx="7482300" cy="3559628"/>
          </a:xfrm>
          <a:prstGeom prst="rect">
            <a:avLst/>
          </a:prstGeom>
        </p:spPr>
        <p:txBody>
          <a:bodyPr spcFirstLastPara="1" wrap="square" lIns="91425" tIns="91425" rIns="91425" bIns="91425" anchor="t" anchorCtr="0">
            <a:noAutofit/>
          </a:bodyPr>
          <a:lstStyle/>
          <a:p>
            <a:pPr marL="285750" indent="-285750"/>
            <a:r>
              <a:rPr lang="en-US" sz="1800" b="1" dirty="0"/>
              <a:t>SOLUTION</a:t>
            </a:r>
          </a:p>
          <a:p>
            <a:pPr marL="285750" indent="-285750"/>
            <a:endParaRPr lang="en-US" sz="1600" dirty="0"/>
          </a:p>
          <a:p>
            <a:pPr marL="285750" indent="-285750"/>
            <a:r>
              <a:rPr lang="en-US" sz="1600" dirty="0"/>
              <a:t>In Milestone -1 , it is extracted by using NLTK library and tags of it.</a:t>
            </a:r>
          </a:p>
          <a:p>
            <a:pPr marL="0" indent="0">
              <a:buNone/>
            </a:pPr>
            <a:endParaRPr lang="en-US" sz="1600" dirty="0"/>
          </a:p>
          <a:p>
            <a:pPr marL="285750" indent="-285750"/>
            <a:r>
              <a:rPr lang="en-US" sz="1600" dirty="0"/>
              <a:t>In previous milestone there was a challenge regarding mentioning of years of experience. Some cases, it is mentioned in words and in cases it is mentioned in float values.</a:t>
            </a:r>
          </a:p>
          <a:p>
            <a:pPr marL="285750" indent="-285750"/>
            <a:endParaRPr lang="en-US" sz="1600" dirty="0"/>
          </a:p>
          <a:p>
            <a:pPr marL="285750" indent="-285750"/>
            <a:r>
              <a:rPr lang="en-US" sz="1600" dirty="0"/>
              <a:t>To make more accurate, I used a RegEx Pattern in a function which returns the total years of experience in the Integer format  and which method has given the accurate results.</a:t>
            </a:r>
          </a:p>
          <a:p>
            <a:pPr marL="0" indent="0">
              <a:buNone/>
            </a:pPr>
            <a:endParaRPr lang="en-US" sz="1800" b="1" dirty="0"/>
          </a:p>
          <a:p>
            <a:pPr marL="285750" indent="-285750"/>
            <a:endParaRPr lang="en-US" sz="1600" dirty="0"/>
          </a:p>
          <a:p>
            <a:pPr marL="0" indent="0">
              <a:buNone/>
            </a:pPr>
            <a:endParaRPr lang="en-US" sz="1600" dirty="0"/>
          </a:p>
          <a:p>
            <a:pPr marL="285750" indent="-285750"/>
            <a:endParaRPr lang="en-US" sz="1800" dirty="0"/>
          </a:p>
          <a:p>
            <a:pPr marL="285750" indent="-285750"/>
            <a:endParaRPr sz="1800" dirty="0"/>
          </a:p>
        </p:txBody>
      </p:sp>
    </p:spTree>
    <p:extLst>
      <p:ext uri="{BB962C8B-B14F-4D97-AF65-F5344CB8AC3E}">
        <p14:creationId xmlns:p14="http://schemas.microsoft.com/office/powerpoint/2010/main" val="3728080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334737"/>
            <a:ext cx="7710900" cy="63681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Introduction</a:t>
            </a:r>
            <a:endParaRPr dirty="0">
              <a:solidFill>
                <a:schemeClr val="dk2"/>
              </a:solidFill>
            </a:endParaRPr>
          </a:p>
        </p:txBody>
      </p:sp>
      <p:sp>
        <p:nvSpPr>
          <p:cNvPr id="295" name="Google Shape;295;p44"/>
          <p:cNvSpPr txBox="1">
            <a:spLocks noGrp="1"/>
          </p:cNvSpPr>
          <p:nvPr>
            <p:ph type="subTitle" idx="1"/>
          </p:nvPr>
        </p:nvSpPr>
        <p:spPr>
          <a:xfrm>
            <a:off x="948600" y="971551"/>
            <a:ext cx="7482300" cy="3526973"/>
          </a:xfrm>
          <a:prstGeom prst="rect">
            <a:avLst/>
          </a:prstGeom>
        </p:spPr>
        <p:txBody>
          <a:bodyPr spcFirstLastPara="1" wrap="square" lIns="91425" tIns="91425" rIns="91425" bIns="91425" anchor="t" anchorCtr="0">
            <a:noAutofit/>
          </a:bodyPr>
          <a:lstStyle/>
          <a:p>
            <a:pPr marL="285750" indent="-285750"/>
            <a:r>
              <a:rPr lang="en-US" dirty="0"/>
              <a:t>WAYTOGO Consultants Pvt Ltd is an organization providing Recruitment solutions and a wide suite of specialist services to our clients- from executive search, selection and specialist staffing to training, consulting and outsourcing in Banking, Insurance, other financial Services, Telecom and Manufacturing domains.</a:t>
            </a:r>
          </a:p>
          <a:p>
            <a:pPr marL="0" indent="0">
              <a:buNone/>
            </a:pPr>
            <a:endParaRPr lang="en-US" dirty="0"/>
          </a:p>
          <a:p>
            <a:pPr marL="285750" indent="-285750"/>
            <a:r>
              <a:rPr lang="en-US" dirty="0"/>
              <a:t>WorkAssist.in is one of the largest job search networks for Banking and Finance job seekers.</a:t>
            </a:r>
          </a:p>
          <a:p>
            <a:pPr marL="0" indent="0">
              <a:buNone/>
            </a:pPr>
            <a:endParaRPr lang="en-US" dirty="0"/>
          </a:p>
          <a:p>
            <a:pPr marL="285750" indent="-285750"/>
            <a:r>
              <a:rPr lang="en-US" dirty="0"/>
              <a:t>They connect jobseekers and recruiters by accurately matching candidate profiles to the relevant job openings through the advanced operations of our professional team.</a:t>
            </a:r>
          </a:p>
          <a:p>
            <a:pPr marL="0" indent="0">
              <a:buNone/>
            </a:pPr>
            <a:endParaRPr lang="en-US" dirty="0"/>
          </a:p>
          <a:p>
            <a:pPr marL="285750" indent="-285750"/>
            <a:r>
              <a:rPr lang="en-US" dirty="0"/>
              <a:t>Work Assist has an in-depth understanding of BFSI (Banking, Financial Services and Insurance), with years of experience in the domain. It was incorporated in 2015 and is the fastest-growing job portal marketplace in India.</a:t>
            </a:r>
            <a:endParaRPr dirty="0"/>
          </a:p>
        </p:txBody>
      </p:sp>
    </p:spTree>
    <p:extLst>
      <p:ext uri="{BB962C8B-B14F-4D97-AF65-F5344CB8AC3E}">
        <p14:creationId xmlns:p14="http://schemas.microsoft.com/office/powerpoint/2010/main" val="36426877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4"/>
            <a:ext cx="7710900" cy="109802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Final Accuracy per Milestones</a:t>
            </a:r>
            <a:endParaRPr dirty="0">
              <a:solidFill>
                <a:schemeClr val="dk2"/>
              </a:solidFill>
            </a:endParaRPr>
          </a:p>
        </p:txBody>
      </p:sp>
      <p:sp>
        <p:nvSpPr>
          <p:cNvPr id="295" name="Google Shape;295;p44"/>
          <p:cNvSpPr txBox="1">
            <a:spLocks noGrp="1"/>
          </p:cNvSpPr>
          <p:nvPr>
            <p:ph type="subTitle" idx="1"/>
          </p:nvPr>
        </p:nvSpPr>
        <p:spPr>
          <a:xfrm>
            <a:off x="948600" y="1077686"/>
            <a:ext cx="7482300" cy="3620790"/>
          </a:xfrm>
          <a:prstGeom prst="rect">
            <a:avLst/>
          </a:prstGeom>
        </p:spPr>
        <p:txBody>
          <a:bodyPr spcFirstLastPara="1" wrap="square" lIns="91425" tIns="91425" rIns="91425" bIns="91425" anchor="t" anchorCtr="0">
            <a:noAutofit/>
          </a:bodyPr>
          <a:lstStyle/>
          <a:p>
            <a:pPr marL="0" indent="0">
              <a:buNone/>
            </a:pPr>
            <a:endParaRPr lang="en-US" sz="1600" dirty="0"/>
          </a:p>
          <a:p>
            <a:pPr marL="285750" indent="-285750"/>
            <a:endParaRPr lang="en-US" sz="1600" dirty="0"/>
          </a:p>
          <a:p>
            <a:pPr marL="0" indent="0">
              <a:buNone/>
            </a:pPr>
            <a:endParaRPr lang="en-US" sz="1800" b="1" dirty="0"/>
          </a:p>
          <a:p>
            <a:pPr marL="285750" indent="-285750"/>
            <a:endParaRPr lang="en-US" sz="1600" dirty="0"/>
          </a:p>
          <a:p>
            <a:pPr marL="0" indent="0">
              <a:buNone/>
            </a:pPr>
            <a:endParaRPr lang="en-US" sz="1600" dirty="0"/>
          </a:p>
          <a:p>
            <a:pPr marL="285750" indent="-285750"/>
            <a:endParaRPr lang="en-US" sz="1800" dirty="0"/>
          </a:p>
          <a:p>
            <a:pPr marL="285750" indent="-285750"/>
            <a:endParaRPr sz="1800" dirty="0"/>
          </a:p>
        </p:txBody>
      </p:sp>
      <p:graphicFrame>
        <p:nvGraphicFramePr>
          <p:cNvPr id="2" name="Table 2">
            <a:extLst>
              <a:ext uri="{FF2B5EF4-FFF2-40B4-BE49-F238E27FC236}">
                <a16:creationId xmlns:a16="http://schemas.microsoft.com/office/drawing/2014/main" id="{EB482BE2-6E06-AC72-92DD-91C0AC544103}"/>
              </a:ext>
            </a:extLst>
          </p:cNvPr>
          <p:cNvGraphicFramePr>
            <a:graphicFrameLocks noGrp="1"/>
          </p:cNvGraphicFramePr>
          <p:nvPr>
            <p:extLst>
              <p:ext uri="{D42A27DB-BD31-4B8C-83A1-F6EECF244321}">
                <p14:modId xmlns:p14="http://schemas.microsoft.com/office/powerpoint/2010/main" val="2777031213"/>
              </p:ext>
            </p:extLst>
          </p:nvPr>
        </p:nvGraphicFramePr>
        <p:xfrm>
          <a:off x="1576072" y="1077686"/>
          <a:ext cx="5991855" cy="3657600"/>
        </p:xfrm>
        <a:graphic>
          <a:graphicData uri="http://schemas.openxmlformats.org/drawingml/2006/table">
            <a:tbl>
              <a:tblPr firstRow="1" bandRow="1">
                <a:tableStyleId>{F7F3879B-2B64-42CF-B9CD-57BA544FE567}</a:tableStyleId>
              </a:tblPr>
              <a:tblGrid>
                <a:gridCol w="1198371">
                  <a:extLst>
                    <a:ext uri="{9D8B030D-6E8A-4147-A177-3AD203B41FA5}">
                      <a16:colId xmlns:a16="http://schemas.microsoft.com/office/drawing/2014/main" val="228727763"/>
                    </a:ext>
                  </a:extLst>
                </a:gridCol>
                <a:gridCol w="1198371">
                  <a:extLst>
                    <a:ext uri="{9D8B030D-6E8A-4147-A177-3AD203B41FA5}">
                      <a16:colId xmlns:a16="http://schemas.microsoft.com/office/drawing/2014/main" val="1522256845"/>
                    </a:ext>
                  </a:extLst>
                </a:gridCol>
                <a:gridCol w="1198371">
                  <a:extLst>
                    <a:ext uri="{9D8B030D-6E8A-4147-A177-3AD203B41FA5}">
                      <a16:colId xmlns:a16="http://schemas.microsoft.com/office/drawing/2014/main" val="3645481734"/>
                    </a:ext>
                  </a:extLst>
                </a:gridCol>
                <a:gridCol w="1198371">
                  <a:extLst>
                    <a:ext uri="{9D8B030D-6E8A-4147-A177-3AD203B41FA5}">
                      <a16:colId xmlns:a16="http://schemas.microsoft.com/office/drawing/2014/main" val="1537877572"/>
                    </a:ext>
                  </a:extLst>
                </a:gridCol>
                <a:gridCol w="1198371">
                  <a:extLst>
                    <a:ext uri="{9D8B030D-6E8A-4147-A177-3AD203B41FA5}">
                      <a16:colId xmlns:a16="http://schemas.microsoft.com/office/drawing/2014/main" val="200733753"/>
                    </a:ext>
                  </a:extLst>
                </a:gridCol>
              </a:tblGrid>
              <a:tr h="1357796">
                <a:tc>
                  <a:txBody>
                    <a:bodyPr/>
                    <a:lstStyle/>
                    <a:p>
                      <a:r>
                        <a:rPr lang="en-US" dirty="0">
                          <a:solidFill>
                            <a:schemeClr val="tx1"/>
                          </a:solidFill>
                        </a:rPr>
                        <a:t>Milestones</a:t>
                      </a:r>
                      <a:endParaRPr lang="en-IN" dirty="0">
                        <a:solidFill>
                          <a:schemeClr val="tx1"/>
                        </a:solidFill>
                      </a:endParaRPr>
                    </a:p>
                  </a:txBody>
                  <a:tcPr/>
                </a:tc>
                <a:tc>
                  <a:txBody>
                    <a:bodyPr/>
                    <a:lstStyle/>
                    <a:p>
                      <a:r>
                        <a:rPr lang="en-US" dirty="0">
                          <a:solidFill>
                            <a:schemeClr val="tx1"/>
                          </a:solidFill>
                        </a:rPr>
                        <a:t>Detail</a:t>
                      </a:r>
                      <a:endParaRPr lang="en-IN" dirty="0">
                        <a:solidFill>
                          <a:schemeClr val="tx1"/>
                        </a:solidFill>
                      </a:endParaRPr>
                    </a:p>
                  </a:txBody>
                  <a:tcPr/>
                </a:tc>
                <a:tc>
                  <a:txBody>
                    <a:bodyPr/>
                    <a:lstStyle/>
                    <a:p>
                      <a:r>
                        <a:rPr lang="en-US" dirty="0">
                          <a:solidFill>
                            <a:schemeClr val="tx1"/>
                          </a:solidFill>
                        </a:rPr>
                        <a:t>No. of Resumes which are Tested</a:t>
                      </a:r>
                      <a:endParaRPr lang="en-IN" dirty="0">
                        <a:solidFill>
                          <a:schemeClr val="tx1"/>
                        </a:solidFill>
                      </a:endParaRPr>
                    </a:p>
                  </a:txBody>
                  <a:tcPr/>
                </a:tc>
                <a:tc>
                  <a:txBody>
                    <a:bodyPr/>
                    <a:lstStyle/>
                    <a:p>
                      <a:r>
                        <a:rPr lang="en-US" dirty="0">
                          <a:solidFill>
                            <a:schemeClr val="tx1"/>
                          </a:solidFill>
                        </a:rPr>
                        <a:t>No. of Resumes which are having accurate results</a:t>
                      </a:r>
                      <a:endParaRPr lang="en-IN" dirty="0">
                        <a:solidFill>
                          <a:schemeClr val="tx1"/>
                        </a:solidFill>
                      </a:endParaRPr>
                    </a:p>
                  </a:txBody>
                  <a:tcPr/>
                </a:tc>
                <a:tc>
                  <a:txBody>
                    <a:bodyPr/>
                    <a:lstStyle/>
                    <a:p>
                      <a:r>
                        <a:rPr lang="en-US" b="1" dirty="0">
                          <a:solidFill>
                            <a:schemeClr val="tx1"/>
                          </a:solidFill>
                        </a:rPr>
                        <a:t>Accuracy</a:t>
                      </a:r>
                    </a:p>
                    <a:p>
                      <a:r>
                        <a:rPr lang="en-US" b="1">
                          <a:solidFill>
                            <a:schemeClr val="tx1"/>
                          </a:solidFill>
                        </a:rPr>
                        <a:t>(%)</a:t>
                      </a:r>
                      <a:endParaRPr lang="en-IN" b="1" dirty="0">
                        <a:solidFill>
                          <a:schemeClr val="tx1"/>
                        </a:solidFill>
                      </a:endParaRPr>
                    </a:p>
                  </a:txBody>
                  <a:tcPr/>
                </a:tc>
                <a:extLst>
                  <a:ext uri="{0D108BD9-81ED-4DB2-BD59-A6C34878D82A}">
                    <a16:rowId xmlns:a16="http://schemas.microsoft.com/office/drawing/2014/main" val="3400187103"/>
                  </a:ext>
                </a:extLst>
              </a:tr>
              <a:tr h="512945">
                <a:tc>
                  <a:txBody>
                    <a:bodyPr/>
                    <a:lstStyle/>
                    <a:p>
                      <a:r>
                        <a:rPr lang="en-US" dirty="0">
                          <a:solidFill>
                            <a:schemeClr val="tx1"/>
                          </a:solidFill>
                        </a:rPr>
                        <a:t>2</a:t>
                      </a:r>
                      <a:endParaRPr lang="en-IN" dirty="0">
                        <a:solidFill>
                          <a:schemeClr val="tx1"/>
                        </a:solidFill>
                      </a:endParaRPr>
                    </a:p>
                  </a:txBody>
                  <a:tcPr/>
                </a:tc>
                <a:tc>
                  <a:txBody>
                    <a:bodyPr/>
                    <a:lstStyle/>
                    <a:p>
                      <a:r>
                        <a:rPr lang="en-US" dirty="0">
                          <a:solidFill>
                            <a:schemeClr val="tx1"/>
                          </a:solidFill>
                        </a:rPr>
                        <a:t>Branch Location</a:t>
                      </a:r>
                      <a:endParaRPr lang="en-IN" dirty="0">
                        <a:solidFill>
                          <a:schemeClr val="tx1"/>
                        </a:solidFill>
                      </a:endParaRPr>
                    </a:p>
                  </a:txBody>
                  <a:tcPr/>
                </a:tc>
                <a:tc>
                  <a:txBody>
                    <a:bodyPr/>
                    <a:lstStyle/>
                    <a:p>
                      <a:r>
                        <a:rPr lang="en-US" dirty="0">
                          <a:solidFill>
                            <a:schemeClr val="tx1"/>
                          </a:solidFill>
                        </a:rPr>
                        <a:t>22</a:t>
                      </a:r>
                      <a:endParaRPr lang="en-IN" dirty="0">
                        <a:solidFill>
                          <a:schemeClr val="tx1"/>
                        </a:solidFill>
                      </a:endParaRPr>
                    </a:p>
                  </a:txBody>
                  <a:tcPr/>
                </a:tc>
                <a:tc>
                  <a:txBody>
                    <a:bodyPr/>
                    <a:lstStyle/>
                    <a:p>
                      <a:r>
                        <a:rPr lang="en-US" dirty="0">
                          <a:solidFill>
                            <a:schemeClr val="tx1"/>
                          </a:solidFill>
                        </a:rPr>
                        <a:t>15</a:t>
                      </a:r>
                      <a:endParaRPr lang="en-IN" dirty="0">
                        <a:solidFill>
                          <a:schemeClr val="tx1"/>
                        </a:solidFill>
                      </a:endParaRPr>
                    </a:p>
                  </a:txBody>
                  <a:tcPr/>
                </a:tc>
                <a:tc>
                  <a:txBody>
                    <a:bodyPr/>
                    <a:lstStyle/>
                    <a:p>
                      <a:r>
                        <a:rPr lang="en-US" sz="1600" b="1" dirty="0">
                          <a:solidFill>
                            <a:schemeClr val="tx1"/>
                          </a:solidFill>
                        </a:rPr>
                        <a:t>68.18%</a:t>
                      </a:r>
                      <a:endParaRPr lang="en-IN" sz="1600" b="1" dirty="0">
                        <a:solidFill>
                          <a:schemeClr val="tx1"/>
                        </a:solidFill>
                      </a:endParaRPr>
                    </a:p>
                  </a:txBody>
                  <a:tcPr/>
                </a:tc>
                <a:extLst>
                  <a:ext uri="{0D108BD9-81ED-4DB2-BD59-A6C34878D82A}">
                    <a16:rowId xmlns:a16="http://schemas.microsoft.com/office/drawing/2014/main" val="1138120471"/>
                  </a:ext>
                </a:extLst>
              </a:tr>
              <a:tr h="512945">
                <a:tc>
                  <a:txBody>
                    <a:bodyPr/>
                    <a:lstStyle/>
                    <a:p>
                      <a:r>
                        <a:rPr lang="en-US" dirty="0">
                          <a:solidFill>
                            <a:schemeClr val="tx1"/>
                          </a:solidFill>
                        </a:rPr>
                        <a:t>3</a:t>
                      </a:r>
                      <a:endParaRPr lang="en-IN" dirty="0">
                        <a:solidFill>
                          <a:schemeClr val="tx1"/>
                        </a:solidFill>
                      </a:endParaRPr>
                    </a:p>
                  </a:txBody>
                  <a:tcPr/>
                </a:tc>
                <a:tc>
                  <a:txBody>
                    <a:bodyPr/>
                    <a:lstStyle/>
                    <a:p>
                      <a:r>
                        <a:rPr lang="en-US" dirty="0">
                          <a:solidFill>
                            <a:schemeClr val="tx1"/>
                          </a:solidFill>
                        </a:rPr>
                        <a:t>Current Designation</a:t>
                      </a:r>
                      <a:endParaRPr lang="en-IN" dirty="0">
                        <a:solidFill>
                          <a:schemeClr val="tx1"/>
                        </a:solidFill>
                      </a:endParaRPr>
                    </a:p>
                  </a:txBody>
                  <a:tcPr/>
                </a:tc>
                <a:tc>
                  <a:txBody>
                    <a:bodyPr/>
                    <a:lstStyle/>
                    <a:p>
                      <a:r>
                        <a:rPr lang="en-US" dirty="0">
                          <a:solidFill>
                            <a:schemeClr val="tx1"/>
                          </a:solidFill>
                        </a:rPr>
                        <a:t>616</a:t>
                      </a:r>
                      <a:endParaRPr lang="en-IN" dirty="0">
                        <a:solidFill>
                          <a:schemeClr val="tx1"/>
                        </a:solidFill>
                      </a:endParaRPr>
                    </a:p>
                  </a:txBody>
                  <a:tcPr/>
                </a:tc>
                <a:tc>
                  <a:txBody>
                    <a:bodyPr/>
                    <a:lstStyle/>
                    <a:p>
                      <a:r>
                        <a:rPr lang="en-US" dirty="0">
                          <a:solidFill>
                            <a:schemeClr val="tx1"/>
                          </a:solidFill>
                        </a:rPr>
                        <a:t>550</a:t>
                      </a:r>
                      <a:endParaRPr lang="en-IN" dirty="0">
                        <a:solidFill>
                          <a:schemeClr val="tx1"/>
                        </a:solidFill>
                      </a:endParaRPr>
                    </a:p>
                  </a:txBody>
                  <a:tcPr/>
                </a:tc>
                <a:tc>
                  <a:txBody>
                    <a:bodyPr/>
                    <a:lstStyle/>
                    <a:p>
                      <a:r>
                        <a:rPr lang="en-US" sz="1600" b="1" dirty="0">
                          <a:solidFill>
                            <a:schemeClr val="tx1"/>
                          </a:solidFill>
                        </a:rPr>
                        <a:t>89.28%</a:t>
                      </a:r>
                      <a:endParaRPr lang="en-IN" sz="1600" b="1" dirty="0">
                        <a:solidFill>
                          <a:schemeClr val="tx1"/>
                        </a:solidFill>
                      </a:endParaRPr>
                    </a:p>
                  </a:txBody>
                  <a:tcPr/>
                </a:tc>
                <a:extLst>
                  <a:ext uri="{0D108BD9-81ED-4DB2-BD59-A6C34878D82A}">
                    <a16:rowId xmlns:a16="http://schemas.microsoft.com/office/drawing/2014/main" val="1747922393"/>
                  </a:ext>
                </a:extLst>
              </a:tr>
              <a:tr h="512945">
                <a:tc>
                  <a:txBody>
                    <a:bodyPr/>
                    <a:lstStyle/>
                    <a:p>
                      <a:r>
                        <a:rPr lang="en-US" dirty="0">
                          <a:solidFill>
                            <a:schemeClr val="tx1"/>
                          </a:solidFill>
                        </a:rPr>
                        <a:t>4</a:t>
                      </a:r>
                      <a:endParaRPr lang="en-IN" dirty="0">
                        <a:solidFill>
                          <a:schemeClr val="tx1"/>
                        </a:solidFill>
                      </a:endParaRPr>
                    </a:p>
                  </a:txBody>
                  <a:tcPr/>
                </a:tc>
                <a:tc>
                  <a:txBody>
                    <a:bodyPr/>
                    <a:lstStyle/>
                    <a:p>
                      <a:r>
                        <a:rPr lang="en-US" dirty="0">
                          <a:solidFill>
                            <a:schemeClr val="tx1"/>
                          </a:solidFill>
                        </a:rPr>
                        <a:t>Functional Qualification</a:t>
                      </a:r>
                      <a:endParaRPr lang="en-IN" dirty="0">
                        <a:solidFill>
                          <a:schemeClr val="tx1"/>
                        </a:solidFill>
                      </a:endParaRPr>
                    </a:p>
                  </a:txBody>
                  <a:tcPr/>
                </a:tc>
                <a:tc>
                  <a:txBody>
                    <a:bodyPr/>
                    <a:lstStyle/>
                    <a:p>
                      <a:r>
                        <a:rPr lang="en-US" dirty="0">
                          <a:solidFill>
                            <a:schemeClr val="tx1"/>
                          </a:solidFill>
                        </a:rPr>
                        <a:t>616</a:t>
                      </a:r>
                      <a:endParaRPr lang="en-IN" dirty="0">
                        <a:solidFill>
                          <a:schemeClr val="tx1"/>
                        </a:solidFill>
                      </a:endParaRPr>
                    </a:p>
                  </a:txBody>
                  <a:tcPr/>
                </a:tc>
                <a:tc>
                  <a:txBody>
                    <a:bodyPr/>
                    <a:lstStyle/>
                    <a:p>
                      <a:r>
                        <a:rPr lang="en-US" dirty="0">
                          <a:solidFill>
                            <a:schemeClr val="tx1"/>
                          </a:solidFill>
                        </a:rPr>
                        <a:t>557</a:t>
                      </a:r>
                      <a:endParaRPr lang="en-IN" dirty="0">
                        <a:solidFill>
                          <a:schemeClr val="tx1"/>
                        </a:solidFill>
                      </a:endParaRPr>
                    </a:p>
                  </a:txBody>
                  <a:tcPr/>
                </a:tc>
                <a:tc>
                  <a:txBody>
                    <a:bodyPr/>
                    <a:lstStyle/>
                    <a:p>
                      <a:r>
                        <a:rPr lang="en-US" sz="1600" b="1" dirty="0">
                          <a:solidFill>
                            <a:schemeClr val="tx1"/>
                          </a:solidFill>
                        </a:rPr>
                        <a:t>90.42%</a:t>
                      </a:r>
                      <a:endParaRPr lang="en-IN" sz="1600" b="1" dirty="0">
                        <a:solidFill>
                          <a:schemeClr val="tx1"/>
                        </a:solidFill>
                      </a:endParaRPr>
                    </a:p>
                  </a:txBody>
                  <a:tcPr/>
                </a:tc>
                <a:extLst>
                  <a:ext uri="{0D108BD9-81ED-4DB2-BD59-A6C34878D82A}">
                    <a16:rowId xmlns:a16="http://schemas.microsoft.com/office/drawing/2014/main" val="2795896297"/>
                  </a:ext>
                </a:extLst>
              </a:tr>
              <a:tr h="724158">
                <a:tc>
                  <a:txBody>
                    <a:bodyPr/>
                    <a:lstStyle/>
                    <a:p>
                      <a:r>
                        <a:rPr lang="en-US" dirty="0">
                          <a:solidFill>
                            <a:schemeClr val="tx1"/>
                          </a:solidFill>
                        </a:rPr>
                        <a:t>5</a:t>
                      </a:r>
                      <a:endParaRPr lang="en-IN" dirty="0">
                        <a:solidFill>
                          <a:schemeClr val="tx1"/>
                        </a:solidFill>
                      </a:endParaRPr>
                    </a:p>
                  </a:txBody>
                  <a:tcPr/>
                </a:tc>
                <a:tc>
                  <a:txBody>
                    <a:bodyPr/>
                    <a:lstStyle/>
                    <a:p>
                      <a:r>
                        <a:rPr lang="en-US" dirty="0">
                          <a:solidFill>
                            <a:schemeClr val="tx1"/>
                          </a:solidFill>
                        </a:rPr>
                        <a:t>Total Years of Work Experience</a:t>
                      </a:r>
                      <a:endParaRPr lang="en-IN" dirty="0">
                        <a:solidFill>
                          <a:schemeClr val="tx1"/>
                        </a:solidFill>
                      </a:endParaRPr>
                    </a:p>
                  </a:txBody>
                  <a:tcPr/>
                </a:tc>
                <a:tc>
                  <a:txBody>
                    <a:bodyPr/>
                    <a:lstStyle/>
                    <a:p>
                      <a:r>
                        <a:rPr lang="en-US" dirty="0">
                          <a:solidFill>
                            <a:schemeClr val="tx1"/>
                          </a:solidFill>
                        </a:rPr>
                        <a:t>250</a:t>
                      </a:r>
                      <a:endParaRPr lang="en-IN" dirty="0">
                        <a:solidFill>
                          <a:schemeClr val="tx1"/>
                        </a:solidFill>
                      </a:endParaRPr>
                    </a:p>
                  </a:txBody>
                  <a:tcPr/>
                </a:tc>
                <a:tc>
                  <a:txBody>
                    <a:bodyPr/>
                    <a:lstStyle/>
                    <a:p>
                      <a:r>
                        <a:rPr lang="en-US" dirty="0">
                          <a:solidFill>
                            <a:schemeClr val="tx1"/>
                          </a:solidFill>
                        </a:rPr>
                        <a:t>234</a:t>
                      </a:r>
                      <a:endParaRPr lang="en-IN" dirty="0">
                        <a:solidFill>
                          <a:schemeClr val="tx1"/>
                        </a:solidFill>
                      </a:endParaRPr>
                    </a:p>
                  </a:txBody>
                  <a:tcPr/>
                </a:tc>
                <a:tc>
                  <a:txBody>
                    <a:bodyPr/>
                    <a:lstStyle/>
                    <a:p>
                      <a:r>
                        <a:rPr lang="en-US" sz="1600" b="1" dirty="0">
                          <a:solidFill>
                            <a:schemeClr val="tx1"/>
                          </a:solidFill>
                        </a:rPr>
                        <a:t>90.00%</a:t>
                      </a:r>
                      <a:endParaRPr lang="en-IN" sz="1600" b="1" dirty="0">
                        <a:solidFill>
                          <a:schemeClr val="tx1"/>
                        </a:solidFill>
                      </a:endParaRPr>
                    </a:p>
                  </a:txBody>
                  <a:tcPr/>
                </a:tc>
                <a:extLst>
                  <a:ext uri="{0D108BD9-81ED-4DB2-BD59-A6C34878D82A}">
                    <a16:rowId xmlns:a16="http://schemas.microsoft.com/office/drawing/2014/main" val="3432231143"/>
                  </a:ext>
                </a:extLst>
              </a:tr>
            </a:tbl>
          </a:graphicData>
        </a:graphic>
      </p:graphicFrame>
    </p:spTree>
    <p:extLst>
      <p:ext uri="{BB962C8B-B14F-4D97-AF65-F5344CB8AC3E}">
        <p14:creationId xmlns:p14="http://schemas.microsoft.com/office/powerpoint/2010/main" val="5736207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10900" cy="6898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Analysis</a:t>
            </a:r>
            <a:endParaRPr dirty="0">
              <a:solidFill>
                <a:schemeClr val="dk2"/>
              </a:solidFill>
            </a:endParaRPr>
          </a:p>
        </p:txBody>
      </p:sp>
      <p:sp>
        <p:nvSpPr>
          <p:cNvPr id="295" name="Google Shape;295;p44"/>
          <p:cNvSpPr txBox="1">
            <a:spLocks noGrp="1"/>
          </p:cNvSpPr>
          <p:nvPr>
            <p:ph type="subTitle" idx="1"/>
          </p:nvPr>
        </p:nvSpPr>
        <p:spPr>
          <a:xfrm>
            <a:off x="948600" y="1077686"/>
            <a:ext cx="7482300" cy="3559628"/>
          </a:xfrm>
          <a:prstGeom prst="rect">
            <a:avLst/>
          </a:prstGeom>
        </p:spPr>
        <p:txBody>
          <a:bodyPr spcFirstLastPara="1" wrap="square" lIns="91425" tIns="91425" rIns="91425" bIns="91425" anchor="t" anchorCtr="0">
            <a:noAutofit/>
          </a:bodyPr>
          <a:lstStyle/>
          <a:p>
            <a:pPr marL="285750" indent="-285750"/>
            <a:r>
              <a:rPr lang="en-US" sz="1600" b="1" dirty="0"/>
              <a:t>1. Increased Efficiency</a:t>
            </a:r>
          </a:p>
          <a:p>
            <a:pPr marL="0" indent="0">
              <a:buNone/>
            </a:pPr>
            <a:endParaRPr lang="en-US" sz="1600" dirty="0"/>
          </a:p>
          <a:p>
            <a:pPr marL="285750" indent="-285750"/>
            <a:r>
              <a:rPr lang="en-US" sz="1600" b="1" dirty="0"/>
              <a:t>2. No fix or predetermined method for Data Extraction</a:t>
            </a:r>
          </a:p>
          <a:p>
            <a:pPr marL="285750" indent="-285750"/>
            <a:endParaRPr lang="en-US" sz="1600" b="1" dirty="0"/>
          </a:p>
          <a:p>
            <a:pPr marL="285750" indent="-285750"/>
            <a:r>
              <a:rPr lang="en-US" sz="1600" b="1" dirty="0"/>
              <a:t>3. Keyword Relevance Matters:</a:t>
            </a:r>
          </a:p>
          <a:p>
            <a:pPr marL="285750" indent="-285750"/>
            <a:endParaRPr lang="en-US" sz="1600" b="1" dirty="0"/>
          </a:p>
          <a:p>
            <a:pPr marL="285750" indent="-285750"/>
            <a:r>
              <a:rPr lang="en-US" sz="1600" b="1" dirty="0"/>
              <a:t>4. Ununiformed Structure of Resumes</a:t>
            </a:r>
          </a:p>
          <a:p>
            <a:pPr marL="285750" indent="-285750"/>
            <a:endParaRPr lang="en-US" sz="1600" b="1" dirty="0"/>
          </a:p>
          <a:p>
            <a:pPr marL="285750" indent="-285750"/>
            <a:r>
              <a:rPr lang="en-US" sz="1600" b="1" dirty="0"/>
              <a:t>5. Differentiated style of Writing</a:t>
            </a:r>
          </a:p>
          <a:p>
            <a:pPr marL="285750" indent="-285750"/>
            <a:endParaRPr lang="en-US" sz="1600" b="1" dirty="0"/>
          </a:p>
          <a:p>
            <a:pPr marL="285750" indent="-285750"/>
            <a:r>
              <a:rPr lang="en-US" sz="1600" b="1" dirty="0"/>
              <a:t>6. Matching Keywords provide Better Results then Libraries</a:t>
            </a:r>
          </a:p>
          <a:p>
            <a:pPr marL="285750" indent="-285750"/>
            <a:endParaRPr lang="en-US" sz="1600" dirty="0"/>
          </a:p>
          <a:p>
            <a:pPr marL="0" indent="0">
              <a:buNone/>
            </a:pPr>
            <a:endParaRPr lang="en-US" sz="1800" b="1" dirty="0"/>
          </a:p>
          <a:p>
            <a:pPr marL="285750" indent="-285750"/>
            <a:endParaRPr lang="en-US" sz="1600" dirty="0"/>
          </a:p>
          <a:p>
            <a:pPr marL="0" indent="0">
              <a:buNone/>
            </a:pPr>
            <a:endParaRPr lang="en-US" sz="1600" dirty="0"/>
          </a:p>
          <a:p>
            <a:pPr marL="285750" indent="-285750"/>
            <a:endParaRPr lang="en-US" sz="1800" dirty="0"/>
          </a:p>
          <a:p>
            <a:pPr marL="285750" indent="-285750"/>
            <a:endParaRPr sz="1800" dirty="0"/>
          </a:p>
        </p:txBody>
      </p:sp>
    </p:spTree>
    <p:extLst>
      <p:ext uri="{BB962C8B-B14F-4D97-AF65-F5344CB8AC3E}">
        <p14:creationId xmlns:p14="http://schemas.microsoft.com/office/powerpoint/2010/main" val="24610977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10900" cy="6898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Analysis</a:t>
            </a:r>
            <a:endParaRPr dirty="0">
              <a:solidFill>
                <a:schemeClr val="dk2"/>
              </a:solidFill>
            </a:endParaRPr>
          </a:p>
        </p:txBody>
      </p:sp>
      <p:sp>
        <p:nvSpPr>
          <p:cNvPr id="295" name="Google Shape;295;p44"/>
          <p:cNvSpPr txBox="1">
            <a:spLocks noGrp="1"/>
          </p:cNvSpPr>
          <p:nvPr>
            <p:ph type="subTitle" idx="1"/>
          </p:nvPr>
        </p:nvSpPr>
        <p:spPr>
          <a:xfrm>
            <a:off x="948600" y="1077686"/>
            <a:ext cx="7482300" cy="3559628"/>
          </a:xfrm>
          <a:prstGeom prst="rect">
            <a:avLst/>
          </a:prstGeom>
        </p:spPr>
        <p:txBody>
          <a:bodyPr spcFirstLastPara="1" wrap="square" lIns="91425" tIns="91425" rIns="91425" bIns="91425" anchor="t" anchorCtr="0">
            <a:noAutofit/>
          </a:bodyPr>
          <a:lstStyle/>
          <a:p>
            <a:pPr marL="285750" indent="-285750"/>
            <a:r>
              <a:rPr lang="en-US" sz="1600" b="1" dirty="0"/>
              <a:t>1. Increased Efficiency</a:t>
            </a:r>
          </a:p>
          <a:p>
            <a:pPr marL="285750" indent="-285750"/>
            <a:r>
              <a:rPr lang="en-US" sz="1600" dirty="0"/>
              <a:t>More resumes tested in ATS improve accuracy, aiding recruiters to evaluate candidates better.</a:t>
            </a:r>
          </a:p>
          <a:p>
            <a:pPr marL="285750" indent="-285750"/>
            <a:r>
              <a:rPr lang="en-US" sz="1600" dirty="0"/>
              <a:t>Tested data sets offer higher accuracy than trained data sets.</a:t>
            </a:r>
          </a:p>
          <a:p>
            <a:pPr marL="0" indent="0">
              <a:buNone/>
            </a:pPr>
            <a:endParaRPr lang="en-US" sz="1600" dirty="0"/>
          </a:p>
          <a:p>
            <a:pPr marL="0" indent="0">
              <a:buNone/>
            </a:pPr>
            <a:endParaRPr lang="en-US" sz="1600" dirty="0"/>
          </a:p>
          <a:p>
            <a:pPr marL="285750" indent="-285750"/>
            <a:r>
              <a:rPr lang="en-US" sz="1600" b="1" dirty="0"/>
              <a:t>2. No fix or predetermined method for Data Extraction</a:t>
            </a:r>
          </a:p>
          <a:p>
            <a:pPr marL="285750" indent="-285750"/>
            <a:r>
              <a:rPr lang="en-US" sz="1600" dirty="0"/>
              <a:t>As no fixed method for data extraction exists, solutions were achieved through trial and error.</a:t>
            </a:r>
          </a:p>
          <a:p>
            <a:pPr marL="285750" indent="-285750"/>
            <a:r>
              <a:rPr lang="en-US" sz="1600" dirty="0"/>
              <a:t> Various text-related methods such as matching keywords, RegEx patterns, NER, NLP, and NLTK were applied to determine the most accurate approach."</a:t>
            </a:r>
          </a:p>
          <a:p>
            <a:pPr marL="285750" indent="-285750"/>
            <a:endParaRPr lang="en-US" sz="1600" dirty="0"/>
          </a:p>
          <a:p>
            <a:pPr marL="0" indent="0">
              <a:buNone/>
            </a:pPr>
            <a:endParaRPr lang="en-US" sz="1600" dirty="0"/>
          </a:p>
          <a:p>
            <a:pPr marL="285750" indent="-285750"/>
            <a:endParaRPr lang="en-US" sz="1800" dirty="0"/>
          </a:p>
          <a:p>
            <a:pPr marL="285750" indent="-285750"/>
            <a:endParaRPr sz="1800" dirty="0"/>
          </a:p>
        </p:txBody>
      </p:sp>
    </p:spTree>
    <p:extLst>
      <p:ext uri="{BB962C8B-B14F-4D97-AF65-F5344CB8AC3E}">
        <p14:creationId xmlns:p14="http://schemas.microsoft.com/office/powerpoint/2010/main" val="35713402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10900" cy="6898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Analysis</a:t>
            </a:r>
            <a:endParaRPr dirty="0">
              <a:solidFill>
                <a:schemeClr val="dk2"/>
              </a:solidFill>
            </a:endParaRPr>
          </a:p>
        </p:txBody>
      </p:sp>
      <p:sp>
        <p:nvSpPr>
          <p:cNvPr id="295" name="Google Shape;295;p44"/>
          <p:cNvSpPr txBox="1">
            <a:spLocks noGrp="1"/>
          </p:cNvSpPr>
          <p:nvPr>
            <p:ph type="subTitle" idx="1"/>
          </p:nvPr>
        </p:nvSpPr>
        <p:spPr>
          <a:xfrm>
            <a:off x="948600" y="1077685"/>
            <a:ext cx="7482300" cy="3620789"/>
          </a:xfrm>
          <a:prstGeom prst="rect">
            <a:avLst/>
          </a:prstGeom>
        </p:spPr>
        <p:txBody>
          <a:bodyPr spcFirstLastPara="1" wrap="square" lIns="91425" tIns="91425" rIns="91425" bIns="91425" anchor="t" anchorCtr="0">
            <a:noAutofit/>
          </a:bodyPr>
          <a:lstStyle/>
          <a:p>
            <a:pPr marL="285750" indent="-285750"/>
            <a:r>
              <a:rPr lang="en-US" sz="1600" b="1" dirty="0"/>
              <a:t>3. Keyword Relevance Matters:</a:t>
            </a:r>
          </a:p>
          <a:p>
            <a:pPr marL="285750" indent="-285750"/>
            <a:r>
              <a:rPr lang="en-US" sz="1600" dirty="0"/>
              <a:t>Keyword relevance is crucial for accurate candidate rating. </a:t>
            </a:r>
          </a:p>
          <a:p>
            <a:pPr marL="285750" indent="-285750"/>
            <a:r>
              <a:rPr lang="en-US" sz="1600" dirty="0"/>
              <a:t>Effective keyword-based matching is essential. Shortlisted resumes often have a higher concentration of relevant keywords, leading to improved ratings. </a:t>
            </a:r>
          </a:p>
          <a:p>
            <a:pPr marL="285750" indent="-285750"/>
            <a:r>
              <a:rPr lang="en-US" sz="1600" dirty="0"/>
              <a:t>For instance, matching job description keywords with the resume text.</a:t>
            </a:r>
          </a:p>
          <a:p>
            <a:pPr marL="0" indent="0">
              <a:buNone/>
            </a:pPr>
            <a:endParaRPr lang="en-US" sz="1600" dirty="0"/>
          </a:p>
          <a:p>
            <a:pPr marL="285750" indent="-285750"/>
            <a:r>
              <a:rPr lang="en-US" sz="1600" b="1" dirty="0"/>
              <a:t>4. Ununiformed Structure of Resumes</a:t>
            </a:r>
          </a:p>
          <a:p>
            <a:pPr marL="285750" indent="-285750"/>
            <a:r>
              <a:rPr lang="en-US" sz="1600" dirty="0"/>
              <a:t>In certain resumes, job details may be presented from past to present or vice versa &amp; similar cases with Skills and Job Description also.</a:t>
            </a:r>
          </a:p>
          <a:p>
            <a:pPr marL="285750" indent="-285750"/>
            <a:r>
              <a:rPr lang="en-US" sz="1600" dirty="0"/>
              <a:t>However, crucial and weighty parameters often go unmentioned and missing.</a:t>
            </a:r>
          </a:p>
          <a:p>
            <a:pPr marL="0" indent="0">
              <a:buNone/>
            </a:pPr>
            <a:endParaRPr lang="en-US" sz="1800" b="1" dirty="0"/>
          </a:p>
          <a:p>
            <a:pPr marL="285750" indent="-285750"/>
            <a:endParaRPr lang="en-US" sz="1600" dirty="0"/>
          </a:p>
          <a:p>
            <a:pPr marL="0" indent="0">
              <a:buNone/>
            </a:pPr>
            <a:endParaRPr lang="en-US" sz="1600" dirty="0"/>
          </a:p>
          <a:p>
            <a:pPr marL="285750" indent="-285750"/>
            <a:endParaRPr lang="en-US" sz="1800" dirty="0"/>
          </a:p>
          <a:p>
            <a:pPr marL="285750" indent="-285750"/>
            <a:endParaRPr sz="1800" dirty="0"/>
          </a:p>
        </p:txBody>
      </p:sp>
    </p:spTree>
    <p:extLst>
      <p:ext uri="{BB962C8B-B14F-4D97-AF65-F5344CB8AC3E}">
        <p14:creationId xmlns:p14="http://schemas.microsoft.com/office/powerpoint/2010/main" val="266498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10900" cy="6898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Analysis</a:t>
            </a:r>
            <a:endParaRPr dirty="0">
              <a:solidFill>
                <a:schemeClr val="dk2"/>
              </a:solidFill>
            </a:endParaRPr>
          </a:p>
        </p:txBody>
      </p:sp>
      <p:sp>
        <p:nvSpPr>
          <p:cNvPr id="295" name="Google Shape;295;p44"/>
          <p:cNvSpPr txBox="1">
            <a:spLocks noGrp="1"/>
          </p:cNvSpPr>
          <p:nvPr>
            <p:ph type="subTitle" idx="1"/>
          </p:nvPr>
        </p:nvSpPr>
        <p:spPr>
          <a:xfrm>
            <a:off x="948600" y="1077685"/>
            <a:ext cx="7482300" cy="3620789"/>
          </a:xfrm>
          <a:prstGeom prst="rect">
            <a:avLst/>
          </a:prstGeom>
        </p:spPr>
        <p:txBody>
          <a:bodyPr spcFirstLastPara="1" wrap="square" lIns="91425" tIns="91425" rIns="91425" bIns="91425" anchor="t" anchorCtr="0">
            <a:noAutofit/>
          </a:bodyPr>
          <a:lstStyle/>
          <a:p>
            <a:pPr marL="0" indent="0">
              <a:buNone/>
            </a:pPr>
            <a:r>
              <a:rPr lang="en-US" sz="1600" b="1" dirty="0"/>
              <a:t>5. Differentiated style of Writing</a:t>
            </a:r>
          </a:p>
          <a:p>
            <a:pPr marL="285750" indent="-285750"/>
            <a:r>
              <a:rPr lang="en-US" sz="1600" dirty="0"/>
              <a:t>In the resume text, each candidate exhibits a unique writing pattern. </a:t>
            </a:r>
          </a:p>
          <a:p>
            <a:pPr marL="285750" indent="-285750"/>
            <a:endParaRPr lang="en-US" sz="1600" dirty="0"/>
          </a:p>
          <a:p>
            <a:pPr marL="285750" indent="-285750"/>
            <a:r>
              <a:rPr lang="en-US" sz="1600" dirty="0"/>
              <a:t>When testing with RegEx, all writing styles are considered, and pattern changes are applied accordingly.</a:t>
            </a:r>
          </a:p>
          <a:p>
            <a:pPr marL="285750" indent="-285750"/>
            <a:endParaRPr lang="en-US" sz="1600" dirty="0"/>
          </a:p>
          <a:p>
            <a:pPr marL="285750" indent="-285750"/>
            <a:r>
              <a:rPr lang="en-US" sz="1600" dirty="0"/>
              <a:t>ICICI_Bank (single space)/ icici bank / ICICI__Bank (double space)  / ICICI bank.</a:t>
            </a:r>
          </a:p>
          <a:p>
            <a:pPr marL="0" indent="0">
              <a:buNone/>
            </a:pPr>
            <a:endParaRPr lang="en-US" sz="1600" dirty="0"/>
          </a:p>
          <a:p>
            <a:pPr marL="285750" indent="-285750"/>
            <a:r>
              <a:rPr lang="en-US" sz="1600" dirty="0"/>
              <a:t>‘8 years’ , ‘Eight Years’ , ‘8 Years’, ‘ 8+ years’ , ‘more then 8 years’ , ‘more then Eight years’, ‘8.0 Years’, ‘10 years 2 months’, ‘10.2 years’.</a:t>
            </a:r>
          </a:p>
          <a:p>
            <a:pPr marL="0" indent="0">
              <a:buNone/>
            </a:pPr>
            <a:endParaRPr lang="en-US" sz="1600" dirty="0"/>
          </a:p>
          <a:p>
            <a:pPr marL="0" indent="0">
              <a:buNone/>
            </a:pPr>
            <a:endParaRPr lang="en-US" sz="1800" b="1" dirty="0"/>
          </a:p>
          <a:p>
            <a:pPr marL="285750" indent="-285750"/>
            <a:endParaRPr lang="en-US" sz="1600" dirty="0"/>
          </a:p>
          <a:p>
            <a:pPr marL="0" indent="0">
              <a:buNone/>
            </a:pPr>
            <a:endParaRPr lang="en-US" sz="1600" dirty="0"/>
          </a:p>
          <a:p>
            <a:pPr marL="285750" indent="-285750"/>
            <a:endParaRPr lang="en-US" sz="1800" dirty="0"/>
          </a:p>
          <a:p>
            <a:pPr marL="285750" indent="-285750"/>
            <a:endParaRPr sz="1800" dirty="0"/>
          </a:p>
        </p:txBody>
      </p:sp>
    </p:spTree>
    <p:extLst>
      <p:ext uri="{BB962C8B-B14F-4D97-AF65-F5344CB8AC3E}">
        <p14:creationId xmlns:p14="http://schemas.microsoft.com/office/powerpoint/2010/main" val="302926373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10900" cy="6898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Analysis</a:t>
            </a:r>
            <a:endParaRPr dirty="0">
              <a:solidFill>
                <a:schemeClr val="dk2"/>
              </a:solidFill>
            </a:endParaRPr>
          </a:p>
        </p:txBody>
      </p:sp>
      <p:sp>
        <p:nvSpPr>
          <p:cNvPr id="295" name="Google Shape;295;p44"/>
          <p:cNvSpPr txBox="1">
            <a:spLocks noGrp="1"/>
          </p:cNvSpPr>
          <p:nvPr>
            <p:ph type="subTitle" idx="1"/>
          </p:nvPr>
        </p:nvSpPr>
        <p:spPr>
          <a:xfrm>
            <a:off x="948600" y="1077685"/>
            <a:ext cx="7482300" cy="3620789"/>
          </a:xfrm>
          <a:prstGeom prst="rect">
            <a:avLst/>
          </a:prstGeom>
        </p:spPr>
        <p:txBody>
          <a:bodyPr spcFirstLastPara="1" wrap="square" lIns="91425" tIns="91425" rIns="91425" bIns="91425" anchor="t" anchorCtr="0">
            <a:noAutofit/>
          </a:bodyPr>
          <a:lstStyle/>
          <a:p>
            <a:pPr marL="285750" indent="-285750"/>
            <a:r>
              <a:rPr lang="en-US" sz="1600" b="1" dirty="0"/>
              <a:t>6. Matching Keywords provide Better Results then Libraries</a:t>
            </a:r>
          </a:p>
          <a:p>
            <a:pPr marL="0" indent="0">
              <a:buNone/>
            </a:pPr>
            <a:endParaRPr lang="en-US" sz="1600" b="1" dirty="0"/>
          </a:p>
          <a:p>
            <a:pPr marL="285750" indent="-285750"/>
            <a:r>
              <a:rPr lang="en-US" sz="1600" dirty="0"/>
              <a:t>Matching lists or dictionaries of keywords with resume text often yields more accurate results, as observed. </a:t>
            </a:r>
          </a:p>
          <a:p>
            <a:pPr marL="285750" indent="-285750"/>
            <a:endParaRPr lang="en-US" sz="1600" dirty="0"/>
          </a:p>
          <a:p>
            <a:pPr marL="285750" indent="-285750"/>
            <a:r>
              <a:rPr lang="en-US" sz="1600" dirty="0"/>
              <a:t>Despite using modules like NLP, NLTK, and NER, they may not fully recognize crucial information. In such cases, relying on keyword matching with the resume text produces better outcomes.</a:t>
            </a:r>
          </a:p>
        </p:txBody>
      </p:sp>
    </p:spTree>
    <p:extLst>
      <p:ext uri="{BB962C8B-B14F-4D97-AF65-F5344CB8AC3E}">
        <p14:creationId xmlns:p14="http://schemas.microsoft.com/office/powerpoint/2010/main" val="18560541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445025"/>
            <a:ext cx="7710900" cy="68981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solidFill>
                  <a:schemeClr val="dk2"/>
                </a:solidFill>
              </a:rPr>
              <a:t>List of Applied Libraries in SIP</a:t>
            </a:r>
            <a:endParaRPr sz="3200" dirty="0">
              <a:solidFill>
                <a:schemeClr val="dk2"/>
              </a:solidFill>
            </a:endParaRPr>
          </a:p>
        </p:txBody>
      </p:sp>
      <p:sp>
        <p:nvSpPr>
          <p:cNvPr id="295" name="Google Shape;295;p44"/>
          <p:cNvSpPr txBox="1">
            <a:spLocks noGrp="1"/>
          </p:cNvSpPr>
          <p:nvPr>
            <p:ph type="subTitle" idx="1"/>
          </p:nvPr>
        </p:nvSpPr>
        <p:spPr>
          <a:xfrm>
            <a:off x="948600" y="1077685"/>
            <a:ext cx="7482300" cy="3620789"/>
          </a:xfrm>
          <a:prstGeom prst="rect">
            <a:avLst/>
          </a:prstGeom>
        </p:spPr>
        <p:txBody>
          <a:bodyPr spcFirstLastPara="1" wrap="square" lIns="91425" tIns="91425" rIns="91425" bIns="91425" anchor="t" anchorCtr="0">
            <a:noAutofit/>
          </a:bodyPr>
          <a:lstStyle/>
          <a:p>
            <a:pPr marL="285750" indent="-285750"/>
            <a:r>
              <a:rPr lang="en-US" sz="1600" dirty="0"/>
              <a:t>RegEx</a:t>
            </a:r>
          </a:p>
          <a:p>
            <a:pPr marL="285750" indent="-285750"/>
            <a:r>
              <a:rPr lang="en-US" sz="1600" dirty="0"/>
              <a:t>NER</a:t>
            </a:r>
          </a:p>
          <a:p>
            <a:pPr marL="285750" indent="-285750"/>
            <a:r>
              <a:rPr lang="en-US" sz="1600" dirty="0"/>
              <a:t>NLTK</a:t>
            </a:r>
          </a:p>
          <a:p>
            <a:pPr marL="285750" indent="-285750"/>
            <a:r>
              <a:rPr lang="en-US" sz="1600" dirty="0"/>
              <a:t>Spacy</a:t>
            </a:r>
          </a:p>
          <a:p>
            <a:pPr marL="285750" indent="-285750"/>
            <a:r>
              <a:rPr lang="en-US" sz="1600" dirty="0"/>
              <a:t>PyPDF2</a:t>
            </a:r>
          </a:p>
          <a:p>
            <a:pPr marL="285750" indent="-285750"/>
            <a:r>
              <a:rPr lang="en-US" sz="1600" dirty="0"/>
              <a:t>docx</a:t>
            </a:r>
          </a:p>
          <a:p>
            <a:pPr marL="285750" indent="-285750"/>
            <a:r>
              <a:rPr lang="en-US" sz="1600" dirty="0"/>
              <a:t>docx2txt</a:t>
            </a:r>
          </a:p>
          <a:p>
            <a:pPr marL="285750" indent="-285750"/>
            <a:r>
              <a:rPr lang="en-US" sz="1600" dirty="0"/>
              <a:t>OS</a:t>
            </a:r>
          </a:p>
          <a:p>
            <a:pPr marL="285750" indent="-285750"/>
            <a:r>
              <a:rPr lang="en-US" sz="1600" dirty="0"/>
              <a:t>Glob</a:t>
            </a:r>
          </a:p>
          <a:p>
            <a:pPr marL="285750" indent="-285750"/>
            <a:r>
              <a:rPr lang="en-US" sz="1600" dirty="0"/>
              <a:t>Pandas</a:t>
            </a:r>
          </a:p>
          <a:p>
            <a:pPr marL="285750" indent="-285750"/>
            <a:r>
              <a:rPr lang="en-US" sz="1600" dirty="0"/>
              <a:t>Openpyxl</a:t>
            </a:r>
          </a:p>
          <a:p>
            <a:pPr marL="285750" indent="-285750"/>
            <a:r>
              <a:rPr lang="en-US" sz="1600" dirty="0"/>
              <a:t>Shutil</a:t>
            </a:r>
          </a:p>
          <a:p>
            <a:pPr marL="285750" indent="-285750"/>
            <a:endParaRPr lang="en-US" sz="1600" dirty="0"/>
          </a:p>
          <a:p>
            <a:pPr marL="285750" indent="-285750"/>
            <a:endParaRPr lang="en-US" sz="1600" dirty="0"/>
          </a:p>
        </p:txBody>
      </p:sp>
    </p:spTree>
    <p:extLst>
      <p:ext uri="{BB962C8B-B14F-4D97-AF65-F5344CB8AC3E}">
        <p14:creationId xmlns:p14="http://schemas.microsoft.com/office/powerpoint/2010/main" val="384040836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Google Shape;233;p39"/>
          <p:cNvSpPr/>
          <p:nvPr/>
        </p:nvSpPr>
        <p:spPr>
          <a:xfrm>
            <a:off x="1057350" y="440871"/>
            <a:ext cx="7029300" cy="4392385"/>
          </a:xfrm>
          <a:prstGeom prst="rect">
            <a:avLst/>
          </a:prstGeom>
          <a:solidFill>
            <a:srgbClr val="072C4E">
              <a:alpha val="86310"/>
            </a:srgbClr>
          </a:solidFill>
          <a:ln w="28575" cap="flat" cmpd="sng">
            <a:solidFill>
              <a:schemeClr val="dk2"/>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9"/>
          <p:cNvSpPr txBox="1">
            <a:spLocks noGrp="1"/>
          </p:cNvSpPr>
          <p:nvPr>
            <p:ph type="ctrTitle"/>
          </p:nvPr>
        </p:nvSpPr>
        <p:spPr>
          <a:xfrm>
            <a:off x="1164450" y="2188028"/>
            <a:ext cx="6815100" cy="104421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3600" dirty="0">
                <a:solidFill>
                  <a:schemeClr val="dk2"/>
                </a:solidFill>
              </a:rPr>
              <a:t>Thank You!</a:t>
            </a:r>
            <a:endParaRPr sz="3600" dirty="0">
              <a:solidFill>
                <a:schemeClr val="dk2"/>
              </a:solidFill>
            </a:endParaRPr>
          </a:p>
        </p:txBody>
      </p:sp>
    </p:spTree>
    <p:extLst>
      <p:ext uri="{BB962C8B-B14F-4D97-AF65-F5344CB8AC3E}">
        <p14:creationId xmlns:p14="http://schemas.microsoft.com/office/powerpoint/2010/main" val="31981364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334737"/>
            <a:ext cx="7710900" cy="571499"/>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Objective</a:t>
            </a:r>
            <a:endParaRPr dirty="0">
              <a:solidFill>
                <a:schemeClr val="dk2"/>
              </a:solidFill>
            </a:endParaRPr>
          </a:p>
        </p:txBody>
      </p:sp>
      <p:sp>
        <p:nvSpPr>
          <p:cNvPr id="295" name="Google Shape;295;p44"/>
          <p:cNvSpPr txBox="1">
            <a:spLocks noGrp="1"/>
          </p:cNvSpPr>
          <p:nvPr>
            <p:ph type="subTitle" idx="1"/>
          </p:nvPr>
        </p:nvSpPr>
        <p:spPr>
          <a:xfrm>
            <a:off x="948600" y="1012370"/>
            <a:ext cx="7482300" cy="3796393"/>
          </a:xfrm>
          <a:prstGeom prst="rect">
            <a:avLst/>
          </a:prstGeom>
        </p:spPr>
        <p:txBody>
          <a:bodyPr spcFirstLastPara="1" wrap="square" lIns="91425" tIns="91425" rIns="91425" bIns="91425" anchor="t" anchorCtr="0">
            <a:noAutofit/>
          </a:bodyPr>
          <a:lstStyle/>
          <a:p>
            <a:pPr marL="285750" indent="-285750"/>
            <a:r>
              <a:rPr lang="en-US" dirty="0"/>
              <a:t>Our main and Primary objective was to create and develop an efficient ATS system which can make the recruitment process for the organization in the digital manner.</a:t>
            </a:r>
          </a:p>
          <a:p>
            <a:pPr marL="0" indent="0">
              <a:buNone/>
            </a:pPr>
            <a:endParaRPr lang="en-US" dirty="0"/>
          </a:p>
          <a:p>
            <a:pPr marL="285750" indent="-285750"/>
            <a:r>
              <a:rPr lang="en-US" dirty="0"/>
              <a:t>Under this primary objective, there are various milestones and tasks which includes extraction and collection of necessary details from the resumes of candidates.</a:t>
            </a:r>
          </a:p>
          <a:p>
            <a:pPr marL="0" indent="0">
              <a:buNone/>
            </a:pPr>
            <a:endParaRPr lang="en-US" dirty="0"/>
          </a:p>
          <a:p>
            <a:pPr marL="285750" indent="-285750"/>
            <a:r>
              <a:rPr lang="en-US" dirty="0"/>
              <a:t>So, our task in the whole internship were the extraction of essential details which are necessary while scoring and evaluating candidate and also which are having significant weightage in the resume for service of Work Assist project.</a:t>
            </a:r>
          </a:p>
          <a:p>
            <a:pPr marL="0" indent="0">
              <a:buNone/>
            </a:pPr>
            <a:endParaRPr lang="en-US" dirty="0"/>
          </a:p>
          <a:p>
            <a:pPr marL="285750" indent="-285750"/>
            <a:r>
              <a:rPr lang="en-US" dirty="0"/>
              <a:t>So, the organization, which is providing the Recruitment Solutions, that’s why our Database  is in the format of Resumes &amp; CVs.</a:t>
            </a:r>
          </a:p>
          <a:p>
            <a:pPr marL="285750" indent="-285750"/>
            <a:endParaRPr lang="en-US" dirty="0"/>
          </a:p>
          <a:p>
            <a:pPr marL="285750" indent="-285750"/>
            <a:r>
              <a:rPr lang="en-US" dirty="0"/>
              <a:t> Out of which we have to extract the useful information.</a:t>
            </a:r>
          </a:p>
          <a:p>
            <a:pPr marL="285750" indent="-285750"/>
            <a:endParaRPr lang="en-US" sz="1600" dirty="0"/>
          </a:p>
          <a:p>
            <a:pPr marL="285750" indent="-285750"/>
            <a:endParaRPr dirty="0"/>
          </a:p>
        </p:txBody>
      </p:sp>
    </p:spTree>
    <p:extLst>
      <p:ext uri="{BB962C8B-B14F-4D97-AF65-F5344CB8AC3E}">
        <p14:creationId xmlns:p14="http://schemas.microsoft.com/office/powerpoint/2010/main" val="28628544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xfrm>
            <a:off x="720000" y="334737"/>
            <a:ext cx="7710900" cy="63681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Journey of Milestones / Tasks</a:t>
            </a:r>
            <a:endParaRPr dirty="0">
              <a:solidFill>
                <a:schemeClr val="dk2"/>
              </a:solidFill>
            </a:endParaRPr>
          </a:p>
        </p:txBody>
      </p:sp>
      <p:sp>
        <p:nvSpPr>
          <p:cNvPr id="295" name="Google Shape;295;p44"/>
          <p:cNvSpPr txBox="1">
            <a:spLocks noGrp="1"/>
          </p:cNvSpPr>
          <p:nvPr>
            <p:ph type="subTitle" idx="1"/>
          </p:nvPr>
        </p:nvSpPr>
        <p:spPr>
          <a:xfrm>
            <a:off x="948600" y="1224641"/>
            <a:ext cx="7482300" cy="3526973"/>
          </a:xfrm>
          <a:prstGeom prst="rect">
            <a:avLst/>
          </a:prstGeom>
        </p:spPr>
        <p:txBody>
          <a:bodyPr spcFirstLastPara="1" wrap="square" lIns="91425" tIns="91425" rIns="91425" bIns="91425" anchor="t" anchorCtr="0">
            <a:noAutofit/>
          </a:bodyPr>
          <a:lstStyle/>
          <a:p>
            <a:pPr marL="285750" indent="-285750"/>
            <a:r>
              <a:rPr lang="en-US" sz="1600" dirty="0"/>
              <a:t>Milestones with the description of  tasks of  extracting  following details.</a:t>
            </a:r>
            <a:endParaRPr dirty="0"/>
          </a:p>
        </p:txBody>
      </p:sp>
      <p:graphicFrame>
        <p:nvGraphicFramePr>
          <p:cNvPr id="2" name="Table 2">
            <a:extLst>
              <a:ext uri="{FF2B5EF4-FFF2-40B4-BE49-F238E27FC236}">
                <a16:creationId xmlns:a16="http://schemas.microsoft.com/office/drawing/2014/main" id="{4D01958D-A80D-F7A7-AD6B-A592FDF74A10}"/>
              </a:ext>
            </a:extLst>
          </p:cNvPr>
          <p:cNvGraphicFramePr>
            <a:graphicFrameLocks noGrp="1"/>
          </p:cNvGraphicFramePr>
          <p:nvPr>
            <p:extLst>
              <p:ext uri="{D42A27DB-BD31-4B8C-83A1-F6EECF244321}">
                <p14:modId xmlns:p14="http://schemas.microsoft.com/office/powerpoint/2010/main" val="1837554693"/>
              </p:ext>
            </p:extLst>
          </p:nvPr>
        </p:nvGraphicFramePr>
        <p:xfrm>
          <a:off x="1524000" y="2014584"/>
          <a:ext cx="6096000" cy="1818640"/>
        </p:xfrm>
        <a:graphic>
          <a:graphicData uri="http://schemas.openxmlformats.org/drawingml/2006/table">
            <a:tbl>
              <a:tblPr firstRow="1" bandRow="1">
                <a:tableStyleId>{F7F3879B-2B64-42CF-B9CD-57BA544FE567}</a:tableStyleId>
              </a:tblPr>
              <a:tblGrid>
                <a:gridCol w="1684565">
                  <a:extLst>
                    <a:ext uri="{9D8B030D-6E8A-4147-A177-3AD203B41FA5}">
                      <a16:colId xmlns:a16="http://schemas.microsoft.com/office/drawing/2014/main" val="4249599074"/>
                    </a:ext>
                  </a:extLst>
                </a:gridCol>
                <a:gridCol w="4411435">
                  <a:extLst>
                    <a:ext uri="{9D8B030D-6E8A-4147-A177-3AD203B41FA5}">
                      <a16:colId xmlns:a16="http://schemas.microsoft.com/office/drawing/2014/main" val="2606463626"/>
                    </a:ext>
                  </a:extLst>
                </a:gridCol>
              </a:tblGrid>
              <a:tr h="0">
                <a:tc>
                  <a:txBody>
                    <a:bodyPr/>
                    <a:lstStyle/>
                    <a:p>
                      <a:r>
                        <a:rPr lang="en-US" sz="1600" dirty="0">
                          <a:solidFill>
                            <a:schemeClr val="tx1"/>
                          </a:solidFill>
                        </a:rPr>
                        <a:t>Milestone – 1</a:t>
                      </a:r>
                      <a:endParaRPr lang="en-IN" sz="1600" dirty="0">
                        <a:solidFill>
                          <a:schemeClr val="tx1"/>
                        </a:solidFill>
                      </a:endParaRPr>
                    </a:p>
                  </a:txBody>
                  <a:tcPr/>
                </a:tc>
                <a:tc>
                  <a:txBody>
                    <a:bodyPr/>
                    <a:lstStyle/>
                    <a:p>
                      <a:r>
                        <a:rPr lang="en-US" sz="1600" b="0" dirty="0">
                          <a:solidFill>
                            <a:schemeClr val="tx1"/>
                          </a:solidFill>
                        </a:rPr>
                        <a:t>Extraction of Professional Details</a:t>
                      </a:r>
                      <a:endParaRPr lang="en-IN" sz="1600" b="0" dirty="0">
                        <a:solidFill>
                          <a:schemeClr val="tx1"/>
                        </a:solidFill>
                      </a:endParaRPr>
                    </a:p>
                  </a:txBody>
                  <a:tcPr/>
                </a:tc>
                <a:extLst>
                  <a:ext uri="{0D108BD9-81ED-4DB2-BD59-A6C34878D82A}">
                    <a16:rowId xmlns:a16="http://schemas.microsoft.com/office/drawing/2014/main" val="3338078407"/>
                  </a:ext>
                </a:extLst>
              </a:tr>
              <a:tr h="370840">
                <a:tc>
                  <a:txBody>
                    <a:bodyPr/>
                    <a:lstStyle/>
                    <a:p>
                      <a:r>
                        <a:rPr lang="en-US" sz="1600" dirty="0">
                          <a:solidFill>
                            <a:schemeClr val="tx1"/>
                          </a:solidFill>
                        </a:rPr>
                        <a:t>Milestone – 2 </a:t>
                      </a:r>
                      <a:endParaRPr lang="en-IN" sz="1600" dirty="0">
                        <a:solidFill>
                          <a:schemeClr val="tx1"/>
                        </a:solidFill>
                      </a:endParaRPr>
                    </a:p>
                  </a:txBody>
                  <a:tcPr/>
                </a:tc>
                <a:tc>
                  <a:txBody>
                    <a:bodyPr/>
                    <a:lstStyle/>
                    <a:p>
                      <a:r>
                        <a:rPr lang="en-US" sz="1600" b="0" dirty="0">
                          <a:solidFill>
                            <a:schemeClr val="tx1"/>
                          </a:solidFill>
                        </a:rPr>
                        <a:t>Extraction of  Current Location</a:t>
                      </a:r>
                      <a:endParaRPr lang="en-IN" sz="1600" b="0" dirty="0">
                        <a:solidFill>
                          <a:schemeClr val="tx1"/>
                        </a:solidFill>
                      </a:endParaRPr>
                    </a:p>
                  </a:txBody>
                  <a:tcPr/>
                </a:tc>
                <a:extLst>
                  <a:ext uri="{0D108BD9-81ED-4DB2-BD59-A6C34878D82A}">
                    <a16:rowId xmlns:a16="http://schemas.microsoft.com/office/drawing/2014/main" val="3002264514"/>
                  </a:ext>
                </a:extLst>
              </a:tr>
              <a:tr h="370840">
                <a:tc>
                  <a:txBody>
                    <a:bodyPr/>
                    <a:lstStyle/>
                    <a:p>
                      <a:r>
                        <a:rPr lang="en-US" sz="1600" dirty="0">
                          <a:solidFill>
                            <a:schemeClr val="tx1"/>
                          </a:solidFill>
                        </a:rPr>
                        <a:t>Milestone – 3 </a:t>
                      </a:r>
                      <a:endParaRPr lang="en-IN" sz="1600" dirty="0">
                        <a:solidFill>
                          <a:schemeClr val="tx1"/>
                        </a:solidFill>
                      </a:endParaRPr>
                    </a:p>
                  </a:txBody>
                  <a:tcPr/>
                </a:tc>
                <a:tc>
                  <a:txBody>
                    <a:bodyPr/>
                    <a:lstStyle/>
                    <a:p>
                      <a:r>
                        <a:rPr lang="en-US" sz="1600" dirty="0">
                          <a:solidFill>
                            <a:schemeClr val="tx1"/>
                          </a:solidFill>
                        </a:rPr>
                        <a:t>Extraction of  Present Designation</a:t>
                      </a:r>
                      <a:endParaRPr lang="en-IN" sz="1600" dirty="0">
                        <a:solidFill>
                          <a:schemeClr val="tx1"/>
                        </a:solidFill>
                      </a:endParaRPr>
                    </a:p>
                  </a:txBody>
                  <a:tcPr/>
                </a:tc>
                <a:extLst>
                  <a:ext uri="{0D108BD9-81ED-4DB2-BD59-A6C34878D82A}">
                    <a16:rowId xmlns:a16="http://schemas.microsoft.com/office/drawing/2014/main" val="2823875738"/>
                  </a:ext>
                </a:extLst>
              </a:tr>
              <a:tr h="370840">
                <a:tc>
                  <a:txBody>
                    <a:bodyPr/>
                    <a:lstStyle/>
                    <a:p>
                      <a:r>
                        <a:rPr lang="en-US" sz="1600" dirty="0">
                          <a:solidFill>
                            <a:schemeClr val="tx1"/>
                          </a:solidFill>
                        </a:rPr>
                        <a:t>Milestone – 4 </a:t>
                      </a:r>
                      <a:endParaRPr lang="en-IN" sz="1600" dirty="0">
                        <a:solidFill>
                          <a:schemeClr val="tx1"/>
                        </a:solidFill>
                      </a:endParaRPr>
                    </a:p>
                  </a:txBody>
                  <a:tcPr/>
                </a:tc>
                <a:tc>
                  <a:txBody>
                    <a:bodyPr/>
                    <a:lstStyle/>
                    <a:p>
                      <a:r>
                        <a:rPr lang="en-US" sz="1600" dirty="0">
                          <a:solidFill>
                            <a:schemeClr val="tx1"/>
                          </a:solidFill>
                        </a:rPr>
                        <a:t>Extraction of Functional Qualifications</a:t>
                      </a:r>
                      <a:endParaRPr lang="en-IN" sz="1600" dirty="0">
                        <a:solidFill>
                          <a:schemeClr val="tx1"/>
                        </a:solidFill>
                      </a:endParaRPr>
                    </a:p>
                  </a:txBody>
                  <a:tcPr/>
                </a:tc>
                <a:extLst>
                  <a:ext uri="{0D108BD9-81ED-4DB2-BD59-A6C34878D82A}">
                    <a16:rowId xmlns:a16="http://schemas.microsoft.com/office/drawing/2014/main" val="1680424595"/>
                  </a:ext>
                </a:extLst>
              </a:tr>
              <a:tr h="370840">
                <a:tc>
                  <a:txBody>
                    <a:bodyPr/>
                    <a:lstStyle/>
                    <a:p>
                      <a:r>
                        <a:rPr lang="en-US" sz="1600" dirty="0">
                          <a:solidFill>
                            <a:schemeClr val="tx1"/>
                          </a:solidFill>
                        </a:rPr>
                        <a:t>Milestone – 5</a:t>
                      </a:r>
                      <a:endParaRPr lang="en-IN" sz="1600" dirty="0">
                        <a:solidFill>
                          <a:schemeClr val="tx1"/>
                        </a:solidFill>
                      </a:endParaRPr>
                    </a:p>
                  </a:txBody>
                  <a:tcPr/>
                </a:tc>
                <a:tc>
                  <a:txBody>
                    <a:bodyPr/>
                    <a:lstStyle/>
                    <a:p>
                      <a:r>
                        <a:rPr lang="en-US" sz="1600" dirty="0">
                          <a:solidFill>
                            <a:schemeClr val="tx1"/>
                          </a:solidFill>
                        </a:rPr>
                        <a:t>Extraction of  Total Years of Work Experience</a:t>
                      </a:r>
                      <a:endParaRPr lang="en-IN" sz="1600" dirty="0">
                        <a:solidFill>
                          <a:schemeClr val="tx1"/>
                        </a:solidFill>
                      </a:endParaRPr>
                    </a:p>
                  </a:txBody>
                  <a:tcPr/>
                </a:tc>
                <a:extLst>
                  <a:ext uri="{0D108BD9-81ED-4DB2-BD59-A6C34878D82A}">
                    <a16:rowId xmlns:a16="http://schemas.microsoft.com/office/drawing/2014/main" val="2348482669"/>
                  </a:ext>
                </a:extLst>
              </a:tr>
            </a:tbl>
          </a:graphicData>
        </a:graphic>
      </p:graphicFrame>
    </p:spTree>
    <p:extLst>
      <p:ext uri="{BB962C8B-B14F-4D97-AF65-F5344CB8AC3E}">
        <p14:creationId xmlns:p14="http://schemas.microsoft.com/office/powerpoint/2010/main" val="2039389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5"/>
        <p:cNvGrpSpPr/>
        <p:nvPr/>
      </p:nvGrpSpPr>
      <p:grpSpPr>
        <a:xfrm>
          <a:off x="0" y="0"/>
          <a:ext cx="0" cy="0"/>
          <a:chOff x="0" y="0"/>
          <a:chExt cx="0" cy="0"/>
        </a:xfrm>
      </p:grpSpPr>
      <p:sp>
        <p:nvSpPr>
          <p:cNvPr id="286" name="Google Shape;286;p43"/>
          <p:cNvSpPr/>
          <p:nvPr/>
        </p:nvSpPr>
        <p:spPr>
          <a:xfrm>
            <a:off x="1264400" y="2362575"/>
            <a:ext cx="6945000" cy="211290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br>
              <a:rPr lang="en" dirty="0">
                <a:solidFill>
                  <a:schemeClr val="dk2"/>
                </a:solidFill>
              </a:rPr>
            </a:br>
            <a:r>
              <a:rPr lang="en" dirty="0">
                <a:solidFill>
                  <a:schemeClr val="dk2"/>
                </a:solidFill>
              </a:rPr>
              <a:t>Task - 1 Extracting Professional Details</a:t>
            </a:r>
            <a:endParaRPr dirty="0">
              <a:solidFill>
                <a:schemeClr val="dk2"/>
              </a:solidFill>
            </a:endParaRPr>
          </a:p>
        </p:txBody>
      </p:sp>
      <p:sp>
        <p:nvSpPr>
          <p:cNvPr id="288" name="Google Shape;288;p43"/>
          <p:cNvSpPr txBox="1">
            <a:spLocks noGrp="1"/>
          </p:cNvSpPr>
          <p:nvPr>
            <p:ph type="title" idx="2"/>
          </p:nvPr>
        </p:nvSpPr>
        <p:spPr>
          <a:xfrm>
            <a:off x="1264400" y="661125"/>
            <a:ext cx="1652100" cy="1511400"/>
          </a:xfrm>
          <a:prstGeom prst="rect">
            <a:avLst/>
          </a:prstGeom>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Task – 1 Professional Details</a:t>
            </a:r>
            <a:endParaRPr dirty="0">
              <a:solidFill>
                <a:schemeClr val="dk2"/>
              </a:solidFill>
            </a:endParaRPr>
          </a:p>
        </p:txBody>
      </p:sp>
      <p:sp>
        <p:nvSpPr>
          <p:cNvPr id="295" name="Google Shape;295;p44"/>
          <p:cNvSpPr txBox="1">
            <a:spLocks noGrp="1"/>
          </p:cNvSpPr>
          <p:nvPr>
            <p:ph type="subTitle" idx="1"/>
          </p:nvPr>
        </p:nvSpPr>
        <p:spPr>
          <a:xfrm>
            <a:off x="948600" y="1200149"/>
            <a:ext cx="7482300" cy="3233058"/>
          </a:xfrm>
          <a:prstGeom prst="rect">
            <a:avLst/>
          </a:prstGeom>
        </p:spPr>
        <p:txBody>
          <a:bodyPr spcFirstLastPara="1" wrap="square" lIns="91425" tIns="91425" rIns="91425" bIns="91425" anchor="t" anchorCtr="0">
            <a:noAutofit/>
          </a:bodyPr>
          <a:lstStyle/>
          <a:p>
            <a:pPr marL="285750" indent="-285750"/>
            <a:r>
              <a:rPr lang="en-US" sz="1800" dirty="0"/>
              <a:t>DETAILS</a:t>
            </a:r>
          </a:p>
          <a:p>
            <a:pPr marL="285750" indent="-285750"/>
            <a:endParaRPr lang="en-US" sz="1800" dirty="0"/>
          </a:p>
          <a:p>
            <a:pPr marL="285750" indent="-285750"/>
            <a:r>
              <a:rPr lang="en-US" sz="1600" dirty="0"/>
              <a:t>Total Years of Work Experience</a:t>
            </a:r>
          </a:p>
          <a:p>
            <a:pPr marL="285750" indent="-285750"/>
            <a:endParaRPr lang="en-US" sz="1600" dirty="0"/>
          </a:p>
          <a:p>
            <a:pPr marL="285750" indent="-285750"/>
            <a:r>
              <a:rPr lang="en-US" sz="1600" dirty="0"/>
              <a:t>Name of Organization/Company</a:t>
            </a:r>
          </a:p>
          <a:p>
            <a:pPr marL="285750" indent="-285750"/>
            <a:endParaRPr lang="en-US" sz="1600" dirty="0"/>
          </a:p>
          <a:p>
            <a:pPr marL="285750" indent="-285750"/>
            <a:r>
              <a:rPr lang="en-US" sz="1600" dirty="0"/>
              <a:t>Designation</a:t>
            </a:r>
          </a:p>
          <a:p>
            <a:pPr marL="285750" indent="-285750"/>
            <a:endParaRPr lang="en-US" sz="1600" dirty="0"/>
          </a:p>
          <a:p>
            <a:pPr marL="285750" indent="-285750"/>
            <a:r>
              <a:rPr lang="en-US" sz="1600" dirty="0"/>
              <a:t>Skills</a:t>
            </a:r>
          </a:p>
          <a:p>
            <a:pPr marL="285750" indent="-285750"/>
            <a:endParaRPr lang="en-US" sz="1600" dirty="0"/>
          </a:p>
          <a:p>
            <a:pPr marL="285750" indent="-285750"/>
            <a:r>
              <a:rPr lang="en-US" sz="1600" dirty="0"/>
              <a:t>Branch Locations</a:t>
            </a:r>
          </a:p>
          <a:p>
            <a:pPr marL="285750" indent="-285750" algn="ct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Task – 1 Professional Details</a:t>
            </a:r>
            <a:endParaRPr dirty="0">
              <a:solidFill>
                <a:schemeClr val="dk2"/>
              </a:solidFill>
            </a:endParaRPr>
          </a:p>
        </p:txBody>
      </p:sp>
      <p:sp>
        <p:nvSpPr>
          <p:cNvPr id="295" name="Google Shape;295;p44"/>
          <p:cNvSpPr txBox="1">
            <a:spLocks noGrp="1"/>
          </p:cNvSpPr>
          <p:nvPr>
            <p:ph type="subTitle" idx="1"/>
          </p:nvPr>
        </p:nvSpPr>
        <p:spPr>
          <a:xfrm>
            <a:off x="948600" y="1200150"/>
            <a:ext cx="7482300" cy="2798450"/>
          </a:xfrm>
          <a:prstGeom prst="rect">
            <a:avLst/>
          </a:prstGeom>
        </p:spPr>
        <p:txBody>
          <a:bodyPr spcFirstLastPara="1" wrap="square" lIns="91425" tIns="91425" rIns="91425" bIns="91425" anchor="t" anchorCtr="0">
            <a:noAutofit/>
          </a:bodyPr>
          <a:lstStyle/>
          <a:p>
            <a:pPr marL="285750" indent="-285750"/>
            <a:r>
              <a:rPr lang="en-US" sz="1800" b="1" dirty="0"/>
              <a:t>CHALLENGES</a:t>
            </a:r>
          </a:p>
          <a:p>
            <a:pPr marL="0" indent="0">
              <a:buNone/>
            </a:pPr>
            <a:endParaRPr lang="en-US" sz="1200" dirty="0"/>
          </a:p>
          <a:p>
            <a:pPr marL="285750" indent="-285750"/>
            <a:r>
              <a:rPr lang="en-US" sz="1600" dirty="0"/>
              <a:t>For all details, the Data is in different types.</a:t>
            </a:r>
          </a:p>
          <a:p>
            <a:pPr marL="285750" indent="-285750"/>
            <a:endParaRPr lang="en-US" sz="1600" dirty="0"/>
          </a:p>
          <a:p>
            <a:pPr marL="285750" indent="-285750"/>
            <a:r>
              <a:rPr lang="en-US" sz="1600" dirty="0"/>
              <a:t>Here, we have tested on 8 Individual resumes for extracting Personnel details.</a:t>
            </a:r>
          </a:p>
          <a:p>
            <a:pPr marL="0" indent="0">
              <a:buNone/>
            </a:pPr>
            <a:endParaRPr lang="en-US" sz="1600" dirty="0"/>
          </a:p>
          <a:p>
            <a:pPr marL="285750" indent="-285750"/>
            <a:r>
              <a:rPr lang="en-US" sz="1600" dirty="0"/>
              <a:t>Simple Regex Patterns without matching a list of details</a:t>
            </a:r>
          </a:p>
          <a:p>
            <a:pPr marL="0" indent="0">
              <a:buNone/>
            </a:pPr>
            <a:endParaRPr lang="en-US" sz="1600" dirty="0"/>
          </a:p>
          <a:p>
            <a:pPr marL="285750" indent="-285750"/>
            <a:r>
              <a:rPr lang="en-US" sz="1600" dirty="0"/>
              <a:t>NER and the English model inside Spacy Library could not able to identify the Designations and the Name of Organizations.</a:t>
            </a:r>
          </a:p>
          <a:p>
            <a:pPr marL="285750" indent="-285750"/>
            <a:endParaRPr lang="en-US" sz="1600" dirty="0"/>
          </a:p>
          <a:p>
            <a:pPr marL="285750" indent="-285750"/>
            <a:r>
              <a:rPr lang="en-US" sz="1600" dirty="0"/>
              <a:t>Tags inside NER can not identify the same thing.</a:t>
            </a:r>
            <a:endParaRPr sz="1600" dirty="0"/>
          </a:p>
        </p:txBody>
      </p:sp>
    </p:spTree>
    <p:extLst>
      <p:ext uri="{BB962C8B-B14F-4D97-AF65-F5344CB8AC3E}">
        <p14:creationId xmlns:p14="http://schemas.microsoft.com/office/powerpoint/2010/main" val="3980611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3"/>
        <p:cNvGrpSpPr/>
        <p:nvPr/>
      </p:nvGrpSpPr>
      <p:grpSpPr>
        <a:xfrm>
          <a:off x="0" y="0"/>
          <a:ext cx="0" cy="0"/>
          <a:chOff x="0" y="0"/>
          <a:chExt cx="0" cy="0"/>
        </a:xfrm>
      </p:grpSpPr>
      <p:sp>
        <p:nvSpPr>
          <p:cNvPr id="294" name="Google Shape;294;p44"/>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chemeClr val="dk2"/>
                </a:solidFill>
              </a:rPr>
              <a:t>Task – 1 Professional Details</a:t>
            </a:r>
            <a:endParaRPr dirty="0">
              <a:solidFill>
                <a:schemeClr val="dk2"/>
              </a:solidFill>
            </a:endParaRPr>
          </a:p>
        </p:txBody>
      </p:sp>
      <p:sp>
        <p:nvSpPr>
          <p:cNvPr id="295" name="Google Shape;295;p44"/>
          <p:cNvSpPr txBox="1">
            <a:spLocks noGrp="1"/>
          </p:cNvSpPr>
          <p:nvPr>
            <p:ph type="subTitle" idx="1"/>
          </p:nvPr>
        </p:nvSpPr>
        <p:spPr>
          <a:xfrm>
            <a:off x="948600" y="1200149"/>
            <a:ext cx="7482300" cy="3282043"/>
          </a:xfrm>
          <a:prstGeom prst="rect">
            <a:avLst/>
          </a:prstGeom>
        </p:spPr>
        <p:txBody>
          <a:bodyPr spcFirstLastPara="1" wrap="square" lIns="91425" tIns="91425" rIns="91425" bIns="91425" anchor="t" anchorCtr="0">
            <a:noAutofit/>
          </a:bodyPr>
          <a:lstStyle/>
          <a:p>
            <a:pPr marL="285750" indent="-285750"/>
            <a:r>
              <a:rPr lang="en-US" sz="1800" b="1" dirty="0"/>
              <a:t>SOLUTION</a:t>
            </a:r>
          </a:p>
          <a:p>
            <a:pPr marL="285750" indent="-285750"/>
            <a:endParaRPr lang="en-US" sz="1800" b="1" dirty="0"/>
          </a:p>
          <a:p>
            <a:pPr marL="285750" indent="-285750"/>
            <a:r>
              <a:rPr lang="en-US" sz="1600" dirty="0"/>
              <a:t>For Working Experience,  tags of ‘CD’ and ‘Years’ of NLTK worked better then patterns of Regex.</a:t>
            </a:r>
          </a:p>
          <a:p>
            <a:pPr marL="285750" indent="-285750"/>
            <a:endParaRPr lang="en-US" sz="1600" dirty="0"/>
          </a:p>
          <a:p>
            <a:pPr marL="285750" indent="-285750"/>
            <a:r>
              <a:rPr lang="en-US" sz="1600" dirty="0"/>
              <a:t>For Location, I used English model inside Spacy and applied tags of ‘GPE’ and ‘LOC’.</a:t>
            </a:r>
          </a:p>
          <a:p>
            <a:pPr marL="285750" indent="-285750"/>
            <a:endParaRPr lang="en-US" sz="1600" dirty="0"/>
          </a:p>
          <a:p>
            <a:pPr marL="285750" indent="-285750"/>
            <a:r>
              <a:rPr lang="en-US" sz="1600" dirty="0"/>
              <a:t>For, Company name, Designation and Skills I applied a function which use Regex pattern inside it, and matched with list of given possible names of Possible Designations, Name of Banks working in India and Skills.</a:t>
            </a:r>
          </a:p>
          <a:p>
            <a:pPr marL="0" indent="0">
              <a:buNone/>
            </a:pPr>
            <a:endParaRPr lang="en-US" sz="1600" dirty="0"/>
          </a:p>
          <a:p>
            <a:pPr marL="285750" indent="-285750"/>
            <a:endParaRPr lang="en-US" sz="1600" b="1" dirty="0"/>
          </a:p>
          <a:p>
            <a:pPr marL="0" indent="0">
              <a:buNone/>
            </a:pPr>
            <a:endParaRPr lang="en-US" sz="1200" dirty="0"/>
          </a:p>
        </p:txBody>
      </p:sp>
    </p:spTree>
    <p:extLst>
      <p:ext uri="{BB962C8B-B14F-4D97-AF65-F5344CB8AC3E}">
        <p14:creationId xmlns:p14="http://schemas.microsoft.com/office/powerpoint/2010/main" val="2444054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Google Shape;286;p43"/>
          <p:cNvSpPr/>
          <p:nvPr/>
        </p:nvSpPr>
        <p:spPr>
          <a:xfrm>
            <a:off x="1264400" y="2362575"/>
            <a:ext cx="6945000" cy="2112900"/>
          </a:xfrm>
          <a:prstGeom prst="rect">
            <a:avLst/>
          </a:prstGeom>
          <a:solidFill>
            <a:srgbClr val="072C4E">
              <a:alpha val="86310"/>
            </a:srgbClr>
          </a:solidFill>
          <a:ln w="2857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43"/>
          <p:cNvSpPr txBox="1">
            <a:spLocks noGrp="1"/>
          </p:cNvSpPr>
          <p:nvPr>
            <p:ph type="title"/>
          </p:nvPr>
        </p:nvSpPr>
        <p:spPr>
          <a:xfrm>
            <a:off x="1634800" y="2437200"/>
            <a:ext cx="6540000" cy="1245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dk2"/>
                </a:solidFill>
              </a:rPr>
              <a:t>Task - 2</a:t>
            </a:r>
            <a:r>
              <a:rPr lang="en" u="sng" dirty="0">
                <a:solidFill>
                  <a:schemeClr val="dk2"/>
                </a:solidFill>
              </a:rPr>
              <a:t> </a:t>
            </a:r>
            <a:r>
              <a:rPr lang="en" dirty="0">
                <a:solidFill>
                  <a:schemeClr val="dk2"/>
                </a:solidFill>
              </a:rPr>
              <a:t>Extracting Current Location</a:t>
            </a:r>
            <a:endParaRPr dirty="0">
              <a:solidFill>
                <a:schemeClr val="dk2"/>
              </a:solidFill>
            </a:endParaRPr>
          </a:p>
        </p:txBody>
      </p:sp>
      <p:sp>
        <p:nvSpPr>
          <p:cNvPr id="288" name="Google Shape;288;p43"/>
          <p:cNvSpPr txBox="1">
            <a:spLocks noGrp="1"/>
          </p:cNvSpPr>
          <p:nvPr>
            <p:ph type="title" idx="2"/>
          </p:nvPr>
        </p:nvSpPr>
        <p:spPr>
          <a:xfrm>
            <a:off x="1264400" y="661125"/>
            <a:ext cx="1652100" cy="1511400"/>
          </a:xfrm>
          <a:prstGeom prst="rect">
            <a:avLst/>
          </a:prstGeom>
          <a:ln w="2857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dirty="0"/>
              <a:t>2</a:t>
            </a:r>
            <a:endParaRPr dirty="0"/>
          </a:p>
        </p:txBody>
      </p:sp>
    </p:spTree>
    <p:extLst>
      <p:ext uri="{BB962C8B-B14F-4D97-AF65-F5344CB8AC3E}">
        <p14:creationId xmlns:p14="http://schemas.microsoft.com/office/powerpoint/2010/main" val="3151397851"/>
      </p:ext>
    </p:extLst>
  </p:cSld>
  <p:clrMapOvr>
    <a:masterClrMapping/>
  </p:clrMapOvr>
</p:sld>
</file>

<file path=ppt/theme/theme1.xml><?xml version="1.0" encoding="utf-8"?>
<a:theme xmlns:a="http://schemas.openxmlformats.org/drawingml/2006/main" name="Computer Algorithm Lesson for College by Slidesgo">
  <a:themeElements>
    <a:clrScheme name="Simple Light">
      <a:dk1>
        <a:srgbClr val="FFFFFF"/>
      </a:dk1>
      <a:lt1>
        <a:srgbClr val="072C4E"/>
      </a:lt1>
      <a:dk2>
        <a:srgbClr val="FFE000"/>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712</TotalTime>
  <Words>1623</Words>
  <Application>Microsoft Office PowerPoint</Application>
  <PresentationFormat>On-screen Show (16:9)</PresentationFormat>
  <Paragraphs>273</Paragraphs>
  <Slides>27</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Comfortaa</vt:lpstr>
      <vt:lpstr>Arial</vt:lpstr>
      <vt:lpstr>Nunito Light</vt:lpstr>
      <vt:lpstr>DM Sans</vt:lpstr>
      <vt:lpstr>Lato</vt:lpstr>
      <vt:lpstr>Computer Algorithm Lesson for College by Slidesgo</vt:lpstr>
      <vt:lpstr>Topic: Develop ATS(Applicant Tracking System) for making Recruitment Process in Digital Way</vt:lpstr>
      <vt:lpstr>Introduction</vt:lpstr>
      <vt:lpstr>Objective</vt:lpstr>
      <vt:lpstr>Journey of Milestones / Tasks</vt:lpstr>
      <vt:lpstr> Task - 1 Extracting Professional Details</vt:lpstr>
      <vt:lpstr>Task – 1 Professional Details</vt:lpstr>
      <vt:lpstr>Task – 1 Professional Details</vt:lpstr>
      <vt:lpstr>Task – 1 Professional Details</vt:lpstr>
      <vt:lpstr>Task - 2 Extracting Current Location</vt:lpstr>
      <vt:lpstr>Task–2 Current Job Location</vt:lpstr>
      <vt:lpstr>Task–2 Current Job Location</vt:lpstr>
      <vt:lpstr> Task 3 –  Extracting Present Designation</vt:lpstr>
      <vt:lpstr>Task–3 Present Designation</vt:lpstr>
      <vt:lpstr>Task–3 Present Designation</vt:lpstr>
      <vt:lpstr> Task 4 –  Extracting Functional Qualifications</vt:lpstr>
      <vt:lpstr>Task– 4 Functional Qualification</vt:lpstr>
      <vt:lpstr>Task– 4 Functional Qualification</vt:lpstr>
      <vt:lpstr> Task 5 –  Extracting Total Years of Experience</vt:lpstr>
      <vt:lpstr>Task 5 -Total Years of Experience</vt:lpstr>
      <vt:lpstr>Final Accuracy per Milestones</vt:lpstr>
      <vt:lpstr>Analysis</vt:lpstr>
      <vt:lpstr>Analysis</vt:lpstr>
      <vt:lpstr>Analysis</vt:lpstr>
      <vt:lpstr>Analysis</vt:lpstr>
      <vt:lpstr>Analysis</vt:lpstr>
      <vt:lpstr>List of Applied Libraries in SIP</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Algorithm Lesson for College</dc:title>
  <dc:creator>Mihir Shah</dc:creator>
  <cp:lastModifiedBy>Mihir Shah</cp:lastModifiedBy>
  <cp:revision>17</cp:revision>
  <dcterms:modified xsi:type="dcterms:W3CDTF">2023-07-28T05:39:13Z</dcterms:modified>
</cp:coreProperties>
</file>